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9" r:id="rId1"/>
  </p:sldMasterIdLst>
  <p:sldIdLst>
    <p:sldId id="257" r:id="rId2"/>
    <p:sldId id="258" r:id="rId3"/>
    <p:sldId id="259" r:id="rId4"/>
    <p:sldId id="260" r:id="rId5"/>
    <p:sldId id="263" r:id="rId6"/>
    <p:sldId id="264" r:id="rId7"/>
    <p:sldId id="266" r:id="rId8"/>
    <p:sldId id="267" r:id="rId9"/>
    <p:sldId id="268" r:id="rId10"/>
    <p:sldId id="269" r:id="rId11"/>
    <p:sldId id="270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4" r:id="rId44"/>
    <p:sldId id="303" r:id="rId45"/>
    <p:sldId id="305" r:id="rId4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8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52333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21417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157161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703962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8135549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62296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830442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72785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24989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28671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89958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40359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777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9764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22027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45314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857646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idx="1"/>
          </p:nvPr>
        </p:nvSpPr>
        <p:spPr>
          <a:xfrm>
            <a:off x="795868" y="1339322"/>
            <a:ext cx="8596668" cy="3880773"/>
          </a:xfrm>
        </p:spPr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ru-RU" altLang="sr-Latn-RS" b="1" i="1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ОСС</a:t>
            </a:r>
            <a:endParaRPr lang="ru-RU" altLang="sr-Latn-RS" b="1" i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ru-RU" altLang="sr-Latn-RS" b="1" i="1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КЛИНИЧКА</a:t>
            </a:r>
            <a:r>
              <a:rPr lang="ru-RU" altLang="sr-Latn-RS" b="1" i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b="1" i="1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ПРПЕДЕВТИКА</a:t>
            </a:r>
            <a:endParaRPr lang="ru-RU" altLang="sr-Latn-RS" b="1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ctr">
              <a:buFontTx/>
              <a:buNone/>
            </a:pPr>
            <a:endParaRPr lang="ru-RU" altLang="sr-Latn-RS" b="1" i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Појам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здравља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и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болести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. Анамнеза -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методологија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прикупљања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симптома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болести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.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Објективни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физикални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преглед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болесника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и методе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физичког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прегледа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. </a:t>
            </a:r>
            <a:r>
              <a:rPr lang="sr-Cyrl-CS" altLang="sr-Latn-RS" sz="2000" b="1" i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наставна </a:t>
            </a:r>
            <a:r>
              <a:rPr lang="sr-Cyrl-CS" altLang="sr-Latn-RS" sz="20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јединица 1</a:t>
            </a:r>
          </a:p>
          <a:p>
            <a:pPr algn="ctr">
              <a:buFontTx/>
              <a:buNone/>
            </a:pPr>
            <a:endParaRPr lang="sr-Cyrl-CS" altLang="sr-Latn-RS" sz="2400" b="1" i="1" dirty="0">
              <a:solidFill>
                <a:srgbClr val="990033"/>
              </a:solidFill>
              <a:latin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sr-Cyrl-RS" altLang="sr-Latn-R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Асист. др Владимир Игњатовић</a:t>
            </a:r>
            <a:endParaRPr lang="en-US" altLang="sr-Latn-RS" sz="2400" b="1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ctr"/>
            <a:endParaRPr lang="sr-Latn-CS" altLang="sr-Latn-RS" sz="2400" i="1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6413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142"/>
    </mc:Choice>
    <mc:Fallback>
      <p:transition spd="slow" advTm="10142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Утврђивање болести – постављање дијагнозе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dirty="0"/>
              <a:t>СИМПТОМИ БОЛЕСТИ - СУБЈЕКТИВНЕ ТЕГОБЕ које болест </a:t>
            </a:r>
            <a:r>
              <a:rPr lang="sr-Cyrl-RS" dirty="0" smtClean="0"/>
              <a:t>изазива се </a:t>
            </a:r>
            <a:r>
              <a:rPr lang="sr-Cyrl-RS" dirty="0"/>
              <a:t>утврђују АНАМНЕЗОМ (РАЗГОВОРОМ СА БОЛЕСНИКОМ)</a:t>
            </a:r>
          </a:p>
          <a:p>
            <a:endParaRPr lang="sr-Cyrl-RS" dirty="0"/>
          </a:p>
          <a:p>
            <a:endParaRPr lang="sr-Cyrl-RS" dirty="0"/>
          </a:p>
          <a:p>
            <a:r>
              <a:rPr lang="sr-Cyrl-RS" dirty="0"/>
              <a:t>ЗНАЦИ БОЛЕСТИ – ОБЈЕКТИВНЕ ПРОМЕНЕ које болест </a:t>
            </a:r>
            <a:r>
              <a:rPr lang="sr-Cyrl-RS" dirty="0" smtClean="0"/>
              <a:t>изазива се </a:t>
            </a:r>
            <a:r>
              <a:rPr lang="sr-Cyrl-RS" dirty="0"/>
              <a:t>утврђују ФИЗИКАЛНИМ ПРЕГЛЕДОМ БОЛЕСНИКА</a:t>
            </a:r>
          </a:p>
          <a:p>
            <a:endParaRPr lang="sr-Cyrl-RS" dirty="0"/>
          </a:p>
          <a:p>
            <a:endParaRPr lang="sr-Cyrl-RS" dirty="0"/>
          </a:p>
          <a:p>
            <a:r>
              <a:rPr lang="sr-Cyrl-RS" dirty="0"/>
              <a:t>ПОСТОЈАЊЕ ПОРЕМЕЋАЈА ГРАЂЕ И ФУНКЦИЈЕ ОДРЕЂЕНИХ ТКИВА И </a:t>
            </a:r>
            <a:r>
              <a:rPr lang="sr-Cyrl-RS" dirty="0" smtClean="0"/>
              <a:t>ОРГАНА се </a:t>
            </a:r>
            <a:r>
              <a:rPr lang="sr-Cyrl-RS" dirty="0"/>
              <a:t>утврђује ДОПУНСКИМ ИСПИТИВАЊИМА (биохемијска, хематолошка, микробиолошка, серолошка, имунолошка, ендоскопска, радиолошка...)</a:t>
            </a:r>
          </a:p>
        </p:txBody>
      </p:sp>
    </p:spTree>
    <p:extLst>
      <p:ext uri="{BB962C8B-B14F-4D97-AF65-F5344CB8AC3E}">
        <p14:creationId xmlns:p14="http://schemas.microsoft.com/office/powerpoint/2010/main" xmlns="" val="3558359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1461"/>
    </mc:Choice>
    <mc:Fallback>
      <p:transition spd="slow" advTm="3146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Преглед болесника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Низ поступака којим се открива болест односно поставља тачна дијагноза. </a:t>
            </a:r>
          </a:p>
          <a:p>
            <a:r>
              <a:rPr lang="sr-Cyrl-RS" dirty="0" smtClean="0"/>
              <a:t>Поступци су систематизовани у виду историје болести која обухвата:</a:t>
            </a:r>
          </a:p>
          <a:p>
            <a:pPr lvl="1"/>
            <a:r>
              <a:rPr lang="sr-Cyrl-RS" dirty="0"/>
              <a:t>а</a:t>
            </a:r>
            <a:r>
              <a:rPr lang="sr-Cyrl-RS" dirty="0" smtClean="0"/>
              <a:t>дминистративне податке</a:t>
            </a:r>
          </a:p>
          <a:p>
            <a:pPr lvl="1"/>
            <a:r>
              <a:rPr lang="sr-Cyrl-RS" dirty="0"/>
              <a:t>п</a:t>
            </a:r>
            <a:r>
              <a:rPr lang="sr-Cyrl-RS" dirty="0" smtClean="0"/>
              <a:t>одатке о субјетивним тегобама (Анамнеза</a:t>
            </a:r>
            <a:r>
              <a:rPr lang="sr-Latn-RS" dirty="0" smtClean="0"/>
              <a:t> - Anamnesis</a:t>
            </a:r>
            <a:r>
              <a:rPr lang="sr-Cyrl-RS" dirty="0" smtClean="0"/>
              <a:t>)</a:t>
            </a:r>
          </a:p>
          <a:p>
            <a:pPr lvl="1"/>
            <a:r>
              <a:rPr lang="sr-Cyrl-RS" dirty="0"/>
              <a:t>п</a:t>
            </a:r>
            <a:r>
              <a:rPr lang="sr-Cyrl-RS" dirty="0" smtClean="0"/>
              <a:t>одатке од објективном налазу (</a:t>
            </a:r>
            <a:r>
              <a:rPr lang="sr-Latn-RS" dirty="0" smtClean="0"/>
              <a:t>Status praesens)</a:t>
            </a:r>
          </a:p>
          <a:p>
            <a:pPr lvl="1"/>
            <a:r>
              <a:rPr lang="sr-Cyrl-RS" dirty="0"/>
              <a:t>п</a:t>
            </a:r>
            <a:r>
              <a:rPr lang="sr-Cyrl-RS" dirty="0" smtClean="0"/>
              <a:t>одатке о току болести (</a:t>
            </a:r>
            <a:r>
              <a:rPr lang="sr-Latn-RS" dirty="0" smtClean="0"/>
              <a:t>Decursus morbi)</a:t>
            </a:r>
          </a:p>
          <a:p>
            <a:pPr lvl="1"/>
            <a:r>
              <a:rPr lang="sr-Cyrl-RS" dirty="0"/>
              <a:t>п</a:t>
            </a:r>
            <a:r>
              <a:rPr lang="sr-Cyrl-RS" dirty="0" smtClean="0"/>
              <a:t>одатке о начину лечења (</a:t>
            </a:r>
            <a:r>
              <a:rPr lang="sr-Latn-RS" dirty="0" smtClean="0"/>
              <a:t>Therapia) </a:t>
            </a:r>
            <a:endParaRPr lang="sr-Cyrl-RS" dirty="0" smtClean="0"/>
          </a:p>
          <a:p>
            <a:pPr lvl="1"/>
            <a:r>
              <a:rPr lang="sr-Cyrl-RS" dirty="0"/>
              <a:t>з</a:t>
            </a:r>
            <a:r>
              <a:rPr lang="sr-Cyrl-RS" dirty="0" smtClean="0"/>
              <a:t>акључак о исходу болести и дијагнози (</a:t>
            </a:r>
            <a:r>
              <a:rPr lang="sr-Latn-RS" dirty="0" smtClean="0"/>
              <a:t>Epicrisis)</a:t>
            </a: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3081069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1093"/>
    </mc:Choice>
    <mc:Fallback>
      <p:transition spd="slow" advTm="41093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3230" t="13919" r="34009" b="4935"/>
          <a:stretch/>
        </p:blipFill>
        <p:spPr>
          <a:xfrm>
            <a:off x="1016000" y="355600"/>
            <a:ext cx="4546599" cy="63345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33888" t="14938" r="34237" b="7161"/>
          <a:stretch/>
        </p:blipFill>
        <p:spPr>
          <a:xfrm>
            <a:off x="6155267" y="448733"/>
            <a:ext cx="4301066" cy="5912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2010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032"/>
    </mc:Choice>
    <mc:Fallback>
      <p:transition spd="slow" advTm="6032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Анамнеза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90133"/>
            <a:ext cx="8596668" cy="4551229"/>
          </a:xfrm>
        </p:spPr>
        <p:txBody>
          <a:bodyPr>
            <a:normAutofit lnSpcReduction="10000"/>
          </a:bodyPr>
          <a:lstStyle/>
          <a:p>
            <a:r>
              <a:rPr lang="sr-Cyrl-RS" dirty="0" err="1"/>
              <a:t>У</a:t>
            </a:r>
            <a:r>
              <a:rPr lang="ru-RU" dirty="0" err="1" smtClean="0"/>
              <a:t>зимање</a:t>
            </a:r>
            <a:r>
              <a:rPr lang="ru-RU" dirty="0" smtClean="0"/>
              <a:t> </a:t>
            </a:r>
            <a:r>
              <a:rPr lang="ru-RU" dirty="0" err="1"/>
              <a:t>података</a:t>
            </a:r>
            <a:r>
              <a:rPr lang="ru-RU" dirty="0"/>
              <a:t> о </a:t>
            </a:r>
            <a:r>
              <a:rPr lang="ru-RU" dirty="0" err="1"/>
              <a:t>болести</a:t>
            </a:r>
            <a:r>
              <a:rPr lang="ru-RU" dirty="0"/>
              <a:t> од </a:t>
            </a:r>
            <a:r>
              <a:rPr lang="ru-RU" dirty="0" err="1"/>
              <a:t>болесника</a:t>
            </a:r>
            <a:r>
              <a:rPr lang="ru-RU" dirty="0"/>
              <a:t> </a:t>
            </a:r>
            <a:r>
              <a:rPr lang="ru-RU" dirty="0" err="1"/>
              <a:t>назива</a:t>
            </a:r>
            <a:r>
              <a:rPr lang="ru-RU" dirty="0"/>
              <a:t> се АНАМНЕЗА </a:t>
            </a:r>
            <a:r>
              <a:rPr lang="ru-RU" dirty="0" err="1" smtClean="0"/>
              <a:t>БОЛЕСТИ</a:t>
            </a:r>
            <a:r>
              <a:rPr lang="ru-RU" dirty="0" smtClean="0"/>
              <a:t>.</a:t>
            </a:r>
          </a:p>
          <a:p>
            <a:r>
              <a:rPr lang="ru-RU" dirty="0"/>
              <a:t> </a:t>
            </a:r>
            <a:r>
              <a:rPr lang="ru-RU" dirty="0" err="1" smtClean="0"/>
              <a:t>Ова</a:t>
            </a:r>
            <a:r>
              <a:rPr lang="ru-RU" dirty="0" smtClean="0"/>
              <a:t> </a:t>
            </a:r>
            <a:r>
              <a:rPr lang="ru-RU" dirty="0" err="1" smtClean="0"/>
              <a:t>медицинска</a:t>
            </a:r>
            <a:r>
              <a:rPr lang="ru-RU" dirty="0" smtClean="0"/>
              <a:t> </a:t>
            </a:r>
            <a:r>
              <a:rPr lang="ru-RU" dirty="0" err="1"/>
              <a:t>вештина</a:t>
            </a:r>
            <a:r>
              <a:rPr lang="ru-RU" dirty="0"/>
              <a:t> </a:t>
            </a:r>
            <a:r>
              <a:rPr lang="ru-RU" dirty="0" smtClean="0"/>
              <a:t>од </a:t>
            </a:r>
            <a:r>
              <a:rPr lang="ru-RU" dirty="0" err="1"/>
              <a:t>испитивача</a:t>
            </a:r>
            <a:r>
              <a:rPr lang="ru-RU" dirty="0"/>
              <a:t> </a:t>
            </a:r>
            <a:r>
              <a:rPr lang="ru-RU" dirty="0" err="1"/>
              <a:t>захтева</a:t>
            </a:r>
            <a:r>
              <a:rPr lang="ru-RU" dirty="0"/>
              <a:t>; добро </a:t>
            </a:r>
            <a:r>
              <a:rPr lang="ru-RU" dirty="0" err="1"/>
              <a:t>знање</a:t>
            </a:r>
            <a:r>
              <a:rPr lang="ru-RU" dirty="0"/>
              <a:t>, </a:t>
            </a:r>
            <a:r>
              <a:rPr lang="ru-RU" dirty="0" err="1"/>
              <a:t>доста</a:t>
            </a:r>
            <a:r>
              <a:rPr lang="ru-RU" dirty="0"/>
              <a:t> времена и </a:t>
            </a:r>
            <a:r>
              <a:rPr lang="ru-RU" dirty="0" err="1"/>
              <a:t>стрпљења</a:t>
            </a:r>
            <a:r>
              <a:rPr lang="ru-RU" dirty="0"/>
              <a:t>, а учи се </a:t>
            </a:r>
            <a:r>
              <a:rPr lang="ru-RU" dirty="0" err="1"/>
              <a:t>кроз</a:t>
            </a:r>
            <a:r>
              <a:rPr lang="ru-RU" dirty="0"/>
              <a:t> </a:t>
            </a:r>
            <a:r>
              <a:rPr lang="ru-RU" dirty="0" err="1"/>
              <a:t>практичан</a:t>
            </a:r>
            <a:r>
              <a:rPr lang="ru-RU" dirty="0"/>
              <a:t> рад. Анамнеза мора да буде </a:t>
            </a:r>
            <a:r>
              <a:rPr lang="ru-RU" dirty="0" err="1"/>
              <a:t>потпуна</a:t>
            </a:r>
            <a:r>
              <a:rPr lang="ru-RU" dirty="0"/>
              <a:t> и зато се </a:t>
            </a:r>
            <a:r>
              <a:rPr lang="ru-RU" dirty="0" err="1"/>
              <a:t>сва</a:t>
            </a:r>
            <a:r>
              <a:rPr lang="ru-RU" dirty="0"/>
              <a:t> </a:t>
            </a:r>
            <a:r>
              <a:rPr lang="ru-RU" dirty="0" err="1"/>
              <a:t>питања</a:t>
            </a:r>
            <a:r>
              <a:rPr lang="ru-RU" dirty="0"/>
              <a:t> </a:t>
            </a:r>
            <a:r>
              <a:rPr lang="ru-RU" dirty="0" err="1"/>
              <a:t>постављају</a:t>
            </a:r>
            <a:r>
              <a:rPr lang="ru-RU" dirty="0"/>
              <a:t> по </a:t>
            </a:r>
            <a:r>
              <a:rPr lang="ru-RU" dirty="0" err="1"/>
              <a:t>тачно</a:t>
            </a:r>
            <a:r>
              <a:rPr lang="ru-RU" dirty="0"/>
              <a:t> </a:t>
            </a:r>
            <a:r>
              <a:rPr lang="ru-RU" dirty="0" err="1"/>
              <a:t>одређеном</a:t>
            </a:r>
            <a:r>
              <a:rPr lang="ru-RU" dirty="0"/>
              <a:t> </a:t>
            </a:r>
            <a:r>
              <a:rPr lang="ru-RU" dirty="0" err="1" smtClean="0"/>
              <a:t>редоследу</a:t>
            </a:r>
            <a:r>
              <a:rPr lang="ru-RU" dirty="0" smtClean="0"/>
              <a:t>:</a:t>
            </a:r>
          </a:p>
          <a:p>
            <a:pPr lvl="1"/>
            <a:r>
              <a:rPr lang="ru-RU" dirty="0" err="1"/>
              <a:t>лични</a:t>
            </a:r>
            <a:r>
              <a:rPr lang="ru-RU" dirty="0"/>
              <a:t> </a:t>
            </a:r>
            <a:r>
              <a:rPr lang="ru-RU" dirty="0" err="1"/>
              <a:t>подаци</a:t>
            </a:r>
            <a:endParaRPr lang="ru-RU" dirty="0"/>
          </a:p>
          <a:p>
            <a:pPr lvl="1"/>
            <a:r>
              <a:rPr lang="ru-RU" dirty="0" err="1"/>
              <a:t>главне</a:t>
            </a:r>
            <a:r>
              <a:rPr lang="ru-RU" dirty="0"/>
              <a:t> </a:t>
            </a:r>
            <a:r>
              <a:rPr lang="ru-RU" dirty="0" err="1"/>
              <a:t>тегобе</a:t>
            </a:r>
            <a:endParaRPr lang="ru-RU" dirty="0"/>
          </a:p>
          <a:p>
            <a:pPr lvl="1"/>
            <a:r>
              <a:rPr lang="ru-RU" dirty="0" err="1"/>
              <a:t>садашња</a:t>
            </a:r>
            <a:r>
              <a:rPr lang="ru-RU" dirty="0"/>
              <a:t> </a:t>
            </a:r>
            <a:r>
              <a:rPr lang="ru-RU" dirty="0" err="1"/>
              <a:t>болест</a:t>
            </a:r>
            <a:endParaRPr lang="ru-RU" dirty="0"/>
          </a:p>
          <a:p>
            <a:pPr lvl="1"/>
            <a:r>
              <a:rPr lang="ru-RU" dirty="0" err="1"/>
              <a:t>испитивање</a:t>
            </a:r>
            <a:r>
              <a:rPr lang="ru-RU" dirty="0"/>
              <a:t> по </a:t>
            </a:r>
            <a:r>
              <a:rPr lang="ru-RU" dirty="0" err="1"/>
              <a:t>системима</a:t>
            </a:r>
            <a:endParaRPr lang="ru-RU" dirty="0"/>
          </a:p>
          <a:p>
            <a:pPr lvl="1"/>
            <a:r>
              <a:rPr lang="ru-RU" dirty="0" err="1"/>
              <a:t>лична</a:t>
            </a:r>
            <a:r>
              <a:rPr lang="ru-RU" dirty="0"/>
              <a:t> анамнеза</a:t>
            </a:r>
          </a:p>
          <a:p>
            <a:pPr lvl="1"/>
            <a:r>
              <a:rPr lang="ru-RU" dirty="0" err="1"/>
              <a:t>породична</a:t>
            </a:r>
            <a:r>
              <a:rPr lang="ru-RU" dirty="0"/>
              <a:t> анамнеза</a:t>
            </a:r>
          </a:p>
          <a:p>
            <a:pPr lvl="1"/>
            <a:r>
              <a:rPr lang="ru-RU" dirty="0" err="1"/>
              <a:t>социјално-епидемиолошка</a:t>
            </a:r>
            <a:r>
              <a:rPr lang="ru-RU" dirty="0"/>
              <a:t> </a:t>
            </a:r>
            <a:r>
              <a:rPr lang="ru-RU" dirty="0" smtClean="0"/>
              <a:t>анамнеза</a:t>
            </a:r>
          </a:p>
          <a:p>
            <a:r>
              <a:rPr lang="ru-RU" dirty="0" err="1" smtClean="0"/>
              <a:t>Сматра</a:t>
            </a:r>
            <a:r>
              <a:rPr lang="ru-RU" dirty="0" smtClean="0"/>
              <a:t> се да добро </a:t>
            </a:r>
            <a:r>
              <a:rPr lang="ru-RU" dirty="0" err="1" smtClean="0"/>
              <a:t>узета</a:t>
            </a:r>
            <a:r>
              <a:rPr lang="ru-RU" dirty="0" smtClean="0"/>
              <a:t> </a:t>
            </a:r>
            <a:r>
              <a:rPr lang="ru-RU" dirty="0" err="1" smtClean="0"/>
              <a:t>анаменза</a:t>
            </a:r>
            <a:r>
              <a:rPr lang="ru-RU" dirty="0" smtClean="0"/>
              <a:t> </a:t>
            </a:r>
            <a:r>
              <a:rPr lang="ru-RU" dirty="0" err="1" smtClean="0"/>
              <a:t>има</a:t>
            </a:r>
            <a:r>
              <a:rPr lang="ru-RU" dirty="0" smtClean="0"/>
              <a:t> </a:t>
            </a:r>
            <a:r>
              <a:rPr lang="ru-RU" dirty="0" err="1" smtClean="0"/>
              <a:t>највећи</a:t>
            </a:r>
            <a:r>
              <a:rPr lang="ru-RU" dirty="0" smtClean="0"/>
              <a:t> </a:t>
            </a:r>
            <a:r>
              <a:rPr lang="ru-RU" dirty="0" err="1" smtClean="0"/>
              <a:t>значај</a:t>
            </a:r>
            <a:r>
              <a:rPr lang="ru-RU" dirty="0" smtClean="0"/>
              <a:t> у </a:t>
            </a:r>
            <a:r>
              <a:rPr lang="ru-RU" dirty="0" err="1" smtClean="0"/>
              <a:t>постављању</a:t>
            </a:r>
            <a:r>
              <a:rPr lang="ru-RU" dirty="0" smtClean="0"/>
              <a:t> </a:t>
            </a:r>
            <a:r>
              <a:rPr lang="ru-RU" dirty="0" err="1" smtClean="0"/>
              <a:t>тачне</a:t>
            </a:r>
            <a:r>
              <a:rPr lang="ru-RU" dirty="0" smtClean="0"/>
              <a:t> </a:t>
            </a:r>
            <a:r>
              <a:rPr lang="ru-RU" dirty="0" err="1" smtClean="0"/>
              <a:t>дијагнозе</a:t>
            </a:r>
            <a:r>
              <a:rPr lang="ru-RU" dirty="0" smtClean="0"/>
              <a:t> (50% </a:t>
            </a:r>
            <a:r>
              <a:rPr lang="ru-RU" dirty="0" err="1" smtClean="0"/>
              <a:t>дијагнозе</a:t>
            </a:r>
            <a:r>
              <a:rPr lang="ru-RU" dirty="0" smtClean="0"/>
              <a:t>). </a:t>
            </a:r>
            <a:endParaRPr lang="ru-RU" dirty="0"/>
          </a:p>
          <a:p>
            <a:pPr marL="0" indent="0">
              <a:buNone/>
            </a:pP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57427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8552"/>
    </mc:Choice>
    <mc:Fallback>
      <p:transition spd="slow" advTm="48552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Cyrl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err="1"/>
              <a:t>ОСНОВНИ</a:t>
            </a:r>
            <a:r>
              <a:rPr lang="ru-RU" dirty="0"/>
              <a:t> </a:t>
            </a:r>
            <a:r>
              <a:rPr lang="ru-RU" dirty="0" err="1"/>
              <a:t>ПРИНЦИПИ</a:t>
            </a:r>
            <a:r>
              <a:rPr lang="ru-RU" dirty="0"/>
              <a:t> </a:t>
            </a:r>
            <a:r>
              <a:rPr lang="ru-RU" dirty="0" smtClean="0"/>
              <a:t>АНАМНЕЗЕ: </a:t>
            </a:r>
            <a:r>
              <a:rPr lang="ru-RU" dirty="0" err="1" smtClean="0"/>
              <a:t>нико</a:t>
            </a:r>
            <a:r>
              <a:rPr lang="ru-RU" dirty="0" smtClean="0"/>
              <a:t> </a:t>
            </a:r>
            <a:r>
              <a:rPr lang="ru-RU" dirty="0"/>
              <a:t>не </a:t>
            </a:r>
            <a:r>
              <a:rPr lang="ru-RU" dirty="0" err="1"/>
              <a:t>може</a:t>
            </a:r>
            <a:r>
              <a:rPr lang="ru-RU" dirty="0"/>
              <a:t> да </a:t>
            </a:r>
            <a:r>
              <a:rPr lang="ru-RU" dirty="0" err="1"/>
              <a:t>узме</a:t>
            </a:r>
            <a:r>
              <a:rPr lang="ru-RU" dirty="0"/>
              <a:t> анамнезу и </a:t>
            </a:r>
            <a:r>
              <a:rPr lang="ru-RU" dirty="0" err="1"/>
              <a:t>обави</a:t>
            </a:r>
            <a:r>
              <a:rPr lang="ru-RU" dirty="0"/>
              <a:t> </a:t>
            </a:r>
            <a:r>
              <a:rPr lang="ru-RU" dirty="0" err="1"/>
              <a:t>физикални</a:t>
            </a:r>
            <a:r>
              <a:rPr lang="ru-RU" dirty="0"/>
              <a:t> </a:t>
            </a:r>
            <a:r>
              <a:rPr lang="ru-RU" dirty="0" err="1"/>
              <a:t>преглед</a:t>
            </a:r>
            <a:r>
              <a:rPr lang="ru-RU" dirty="0"/>
              <a:t> за </a:t>
            </a:r>
            <a:r>
              <a:rPr lang="ru-RU" dirty="0" err="1" smtClean="0"/>
              <a:t>другог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 </a:t>
            </a:r>
            <a:r>
              <a:rPr lang="ru-RU" dirty="0" err="1" smtClean="0"/>
              <a:t>АУТОАНАМНЕЗА</a:t>
            </a:r>
            <a:r>
              <a:rPr lang="ru-RU" dirty="0" smtClean="0"/>
              <a:t>: </a:t>
            </a:r>
            <a:r>
              <a:rPr lang="ru-RU" dirty="0" err="1" smtClean="0"/>
              <a:t>анамнестички</a:t>
            </a:r>
            <a:r>
              <a:rPr lang="ru-RU" dirty="0" smtClean="0"/>
              <a:t> </a:t>
            </a:r>
            <a:r>
              <a:rPr lang="ru-RU" dirty="0" err="1"/>
              <a:t>подаци</a:t>
            </a:r>
            <a:r>
              <a:rPr lang="ru-RU" dirty="0"/>
              <a:t> се </a:t>
            </a:r>
            <a:r>
              <a:rPr lang="ru-RU" dirty="0" err="1"/>
              <a:t>прикупљају</a:t>
            </a:r>
            <a:r>
              <a:rPr lang="ru-RU" dirty="0"/>
              <a:t> од </a:t>
            </a:r>
            <a:r>
              <a:rPr lang="ru-RU" dirty="0" err="1"/>
              <a:t>самог</a:t>
            </a:r>
            <a:r>
              <a:rPr lang="ru-RU" dirty="0"/>
              <a:t> </a:t>
            </a:r>
            <a:r>
              <a:rPr lang="ru-RU" dirty="0" err="1" smtClean="0"/>
              <a:t>болесника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 </a:t>
            </a:r>
            <a:r>
              <a:rPr lang="ru-RU" dirty="0" err="1" smtClean="0"/>
              <a:t>ХЕТЕРОАНАМНЕЗА</a:t>
            </a:r>
            <a:r>
              <a:rPr lang="ru-RU" dirty="0" smtClean="0"/>
              <a:t>: </a:t>
            </a:r>
            <a:r>
              <a:rPr lang="ru-RU" dirty="0" err="1" smtClean="0"/>
              <a:t>чланови</a:t>
            </a:r>
            <a:r>
              <a:rPr lang="ru-RU" dirty="0" smtClean="0"/>
              <a:t> </a:t>
            </a:r>
            <a:r>
              <a:rPr lang="ru-RU" dirty="0" err="1"/>
              <a:t>породице</a:t>
            </a:r>
            <a:r>
              <a:rPr lang="ru-RU" dirty="0"/>
              <a:t> или лица из </a:t>
            </a:r>
            <a:r>
              <a:rPr lang="ru-RU" dirty="0" err="1"/>
              <a:t>околине</a:t>
            </a:r>
            <a:r>
              <a:rPr lang="ru-RU" dirty="0"/>
              <a:t> </a:t>
            </a:r>
            <a:r>
              <a:rPr lang="ru-RU" dirty="0" err="1" smtClean="0"/>
              <a:t>болесника</a:t>
            </a:r>
            <a:r>
              <a:rPr lang="ru-RU" dirty="0" smtClean="0"/>
              <a:t>, </a:t>
            </a:r>
            <a:r>
              <a:rPr lang="ru-RU" dirty="0" err="1" smtClean="0"/>
              <a:t>тешко</a:t>
            </a:r>
            <a:r>
              <a:rPr lang="ru-RU" dirty="0" smtClean="0"/>
              <a:t> </a:t>
            </a:r>
            <a:r>
              <a:rPr lang="ru-RU" dirty="0" err="1"/>
              <a:t>опште</a:t>
            </a:r>
            <a:r>
              <a:rPr lang="ru-RU" dirty="0"/>
              <a:t> </a:t>
            </a:r>
            <a:r>
              <a:rPr lang="ru-RU" dirty="0" err="1"/>
              <a:t>стање</a:t>
            </a:r>
            <a:r>
              <a:rPr lang="ru-RU" dirty="0"/>
              <a:t> </a:t>
            </a:r>
            <a:r>
              <a:rPr lang="ru-RU" dirty="0" err="1" smtClean="0"/>
              <a:t>болесника</a:t>
            </a:r>
            <a:r>
              <a:rPr lang="ru-RU" dirty="0" smtClean="0"/>
              <a:t> (</a:t>
            </a:r>
            <a:r>
              <a:rPr lang="ru-RU" dirty="0" err="1" smtClean="0"/>
              <a:t>поремећај</a:t>
            </a:r>
            <a:r>
              <a:rPr lang="ru-RU" dirty="0" smtClean="0"/>
              <a:t> </a:t>
            </a:r>
            <a:r>
              <a:rPr lang="ru-RU" dirty="0" err="1" smtClean="0"/>
              <a:t>стања</a:t>
            </a:r>
            <a:r>
              <a:rPr lang="ru-RU" dirty="0" smtClean="0"/>
              <a:t> свести).</a:t>
            </a:r>
            <a:endParaRPr lang="ru-RU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641574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3381"/>
    </mc:Choice>
    <mc:Fallback>
      <p:transition spd="slow" advTm="3338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Лични подаци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57867"/>
            <a:ext cx="8596668" cy="4483495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</a:t>
            </a:r>
            <a:r>
              <a:rPr lang="ru-RU" dirty="0" err="1"/>
              <a:t>презиме</a:t>
            </a:r>
            <a:r>
              <a:rPr lang="ru-RU" dirty="0"/>
              <a:t> и </a:t>
            </a:r>
            <a:r>
              <a:rPr lang="ru-RU" dirty="0" err="1"/>
              <a:t>име</a:t>
            </a:r>
            <a:r>
              <a:rPr lang="ru-RU" dirty="0"/>
              <a:t> </a:t>
            </a:r>
            <a:r>
              <a:rPr lang="ru-RU" dirty="0" err="1"/>
              <a:t>болесника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датум</a:t>
            </a:r>
            <a:r>
              <a:rPr lang="ru-RU" dirty="0"/>
              <a:t> </a:t>
            </a:r>
            <a:r>
              <a:rPr lang="ru-RU" dirty="0" err="1"/>
              <a:t>рођења</a:t>
            </a:r>
            <a:endParaRPr lang="ru-RU" dirty="0"/>
          </a:p>
          <a:p>
            <a:r>
              <a:rPr lang="ru-RU" dirty="0"/>
              <a:t> место </a:t>
            </a:r>
            <a:r>
              <a:rPr lang="ru-RU" dirty="0" err="1"/>
              <a:t>рођења</a:t>
            </a:r>
            <a:endParaRPr lang="ru-RU" dirty="0"/>
          </a:p>
          <a:p>
            <a:r>
              <a:rPr lang="ru-RU" dirty="0"/>
              <a:t> место </a:t>
            </a:r>
            <a:r>
              <a:rPr lang="ru-RU" dirty="0" err="1"/>
              <a:t>боравка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занимање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датум</a:t>
            </a:r>
            <a:r>
              <a:rPr lang="ru-RU" dirty="0"/>
              <a:t> </a:t>
            </a:r>
            <a:r>
              <a:rPr lang="ru-RU" dirty="0" err="1"/>
              <a:t>пријема</a:t>
            </a:r>
            <a:endParaRPr lang="ru-RU" dirty="0"/>
          </a:p>
          <a:p>
            <a:endParaRPr lang="sr-Cyrl-RS" dirty="0" smtClean="0"/>
          </a:p>
          <a:p>
            <a:pPr lvl="1"/>
            <a:r>
              <a:rPr lang="sr-Cyrl-RS" dirty="0" smtClean="0"/>
              <a:t>Обољења која су чешћа код појединих старосних група (нпр реуматкса грозница, туберкулоза). </a:t>
            </a:r>
          </a:p>
          <a:p>
            <a:pPr lvl="1"/>
            <a:r>
              <a:rPr lang="sr-Cyrl-RS" dirty="0" smtClean="0"/>
              <a:t>Ендемске болести (нефропатија, хеморагијска грозница, маларија…).</a:t>
            </a:r>
          </a:p>
          <a:p>
            <a:pPr lvl="1"/>
            <a:r>
              <a:rPr lang="sr-Cyrl-RS" dirty="0" smtClean="0"/>
              <a:t>Професионална обољења (силикоза и антракоза код рудара, изложеност токсичним металима и једињењима у хемијској индустрији и индустији прераде метала, прехрамбена идустрија итд).</a:t>
            </a: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631683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2516"/>
    </mc:Choice>
    <mc:Fallback>
      <p:transition spd="slow" advTm="52516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Главне тегобе и садашња болест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17133"/>
            <a:ext cx="8596668" cy="4424229"/>
          </a:xfrm>
        </p:spPr>
        <p:txBody>
          <a:bodyPr>
            <a:normAutofit/>
          </a:bodyPr>
          <a:lstStyle/>
          <a:p>
            <a:r>
              <a:rPr lang="sr-Cyrl-RS" sz="1600" dirty="0" smtClean="0"/>
              <a:t>Тегобе због којих је пацијент затражио лекарску помоћ.</a:t>
            </a:r>
          </a:p>
          <a:p>
            <a:pPr lvl="1"/>
            <a:r>
              <a:rPr lang="sr-Cyrl-RS" dirty="0" smtClean="0"/>
              <a:t>Концизно навести тегобе, речима како их пацијент описује.</a:t>
            </a:r>
          </a:p>
          <a:p>
            <a:pPr lvl="1"/>
            <a:r>
              <a:rPr lang="sr-Cyrl-RS" dirty="0" smtClean="0"/>
              <a:t>Упитати пацијента да детаљније опише главне тегобе:</a:t>
            </a:r>
          </a:p>
          <a:p>
            <a:pPr lvl="2"/>
            <a:r>
              <a:rPr lang="sr-Cyrl-RS" sz="1600" dirty="0" smtClean="0"/>
              <a:t>Време када су се јавиле</a:t>
            </a:r>
          </a:p>
          <a:p>
            <a:pPr lvl="2"/>
            <a:r>
              <a:rPr lang="sr-Cyrl-RS" sz="1600" dirty="0" smtClean="0"/>
              <a:t>Начин на који су настале (нагло, постепено, спонтано, испровоциране)</a:t>
            </a:r>
          </a:p>
          <a:p>
            <a:pPr lvl="2"/>
            <a:r>
              <a:rPr lang="sr-Cyrl-RS" sz="1600" dirty="0" smtClean="0"/>
              <a:t>Редослед којим су се тегобе јављале</a:t>
            </a:r>
          </a:p>
          <a:p>
            <a:pPr lvl="2"/>
            <a:r>
              <a:rPr lang="sr-Cyrl-RS" sz="1600" dirty="0" smtClean="0"/>
              <a:t>Интензитет, ток и дужина трајања тегоба</a:t>
            </a:r>
          </a:p>
          <a:p>
            <a:pPr lvl="2"/>
            <a:r>
              <a:rPr lang="sr-Cyrl-RS" sz="1600" dirty="0" smtClean="0"/>
              <a:t>Како су тегобе престале (да ли је користио терапију, како је реаговао на терапију).</a:t>
            </a:r>
            <a:endParaRPr lang="sr-Cyrl-RS" sz="1600" dirty="0"/>
          </a:p>
          <a:p>
            <a:pPr lvl="2"/>
            <a:endParaRPr lang="sr-Cyrl-RS" dirty="0" smtClean="0"/>
          </a:p>
          <a:p>
            <a:r>
              <a:rPr lang="sr-Cyrl-RS" sz="1500" i="1" dirty="0" smtClean="0"/>
              <a:t>У описивању тегоба најбоље је користити термине пацијента, без сугестивних питања и стручних термина. Испитиати логичност повезивања догађаја и по потреби се вратити и подсетити пацијента на неразјашњене делове излагања.</a:t>
            </a:r>
          </a:p>
        </p:txBody>
      </p:sp>
    </p:spTree>
    <p:extLst>
      <p:ext uri="{BB962C8B-B14F-4D97-AF65-F5344CB8AC3E}">
        <p14:creationId xmlns:p14="http://schemas.microsoft.com/office/powerpoint/2010/main" xmlns="" val="3050819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1422"/>
    </mc:Choice>
    <mc:Fallback>
      <p:transition spd="slow" advTm="91422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Испитивање анамнезе по системима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24001"/>
            <a:ext cx="8596668" cy="451736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err="1" smtClean="0"/>
              <a:t>Спроводи</a:t>
            </a:r>
            <a:r>
              <a:rPr lang="ru-RU" dirty="0" smtClean="0"/>
              <a:t> се </a:t>
            </a:r>
            <a:r>
              <a:rPr lang="ru-RU" dirty="0" err="1" smtClean="0"/>
              <a:t>циљу</a:t>
            </a:r>
            <a:r>
              <a:rPr lang="ru-RU" dirty="0" smtClean="0"/>
              <a:t> </a:t>
            </a:r>
            <a:r>
              <a:rPr lang="ru-RU" dirty="0" err="1" smtClean="0"/>
              <a:t>утврђивања</a:t>
            </a:r>
            <a:r>
              <a:rPr lang="ru-RU" dirty="0" smtClean="0"/>
              <a:t> </a:t>
            </a:r>
            <a:r>
              <a:rPr lang="ru-RU" dirty="0" err="1" smtClean="0"/>
              <a:t>степена</a:t>
            </a:r>
            <a:r>
              <a:rPr lang="ru-RU" dirty="0" smtClean="0"/>
              <a:t> </a:t>
            </a:r>
            <a:r>
              <a:rPr lang="ru-RU" dirty="0" err="1" smtClean="0"/>
              <a:t>захвађености</a:t>
            </a:r>
            <a:r>
              <a:rPr lang="ru-RU" dirty="0"/>
              <a:t> </a:t>
            </a:r>
            <a:r>
              <a:rPr lang="ru-RU" dirty="0" smtClean="0"/>
              <a:t>организма (</a:t>
            </a:r>
            <a:r>
              <a:rPr lang="ru-RU" dirty="0" err="1" smtClean="0"/>
              <a:t>различити</a:t>
            </a:r>
            <a:r>
              <a:rPr lang="ru-RU" dirty="0" smtClean="0"/>
              <a:t> система органа) </a:t>
            </a:r>
            <a:r>
              <a:rPr lang="ru-RU" dirty="0" err="1" smtClean="0"/>
              <a:t>обољењем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r>
              <a:rPr lang="ru-RU" dirty="0" err="1" smtClean="0"/>
              <a:t>Пацијент</a:t>
            </a:r>
            <a:r>
              <a:rPr lang="ru-RU" dirty="0" smtClean="0"/>
              <a:t> </a:t>
            </a:r>
            <a:r>
              <a:rPr lang="ru-RU" dirty="0" err="1" smtClean="0"/>
              <a:t>одговара</a:t>
            </a:r>
            <a:r>
              <a:rPr lang="ru-RU" dirty="0" smtClean="0"/>
              <a:t> на низ </a:t>
            </a:r>
            <a:r>
              <a:rPr lang="ru-RU" dirty="0" err="1" smtClean="0"/>
              <a:t>јасно</a:t>
            </a:r>
            <a:r>
              <a:rPr lang="ru-RU" dirty="0" smtClean="0"/>
              <a:t> </a:t>
            </a:r>
            <a:r>
              <a:rPr lang="ru-RU" dirty="0" err="1" smtClean="0"/>
              <a:t>дефинисан</a:t>
            </a:r>
            <a:r>
              <a:rPr lang="sr-Cyrl-RS" dirty="0" smtClean="0"/>
              <a:t>их</a:t>
            </a:r>
            <a:r>
              <a:rPr lang="ru-RU" dirty="0" smtClean="0"/>
              <a:t> </a:t>
            </a:r>
            <a:r>
              <a:rPr lang="ru-RU" dirty="0" err="1" smtClean="0"/>
              <a:t>питања</a:t>
            </a:r>
            <a:r>
              <a:rPr lang="ru-RU" dirty="0" smtClean="0"/>
              <a:t> </a:t>
            </a:r>
            <a:r>
              <a:rPr lang="ru-RU" dirty="0" err="1" smtClean="0"/>
              <a:t>која</a:t>
            </a:r>
            <a:r>
              <a:rPr lang="ru-RU" dirty="0" smtClean="0"/>
              <a:t> су заснована на </a:t>
            </a:r>
            <a:r>
              <a:rPr lang="ru-RU" dirty="0" err="1" smtClean="0"/>
              <a:t>чињеницама</a:t>
            </a:r>
            <a:r>
              <a:rPr lang="ru-RU" dirty="0" smtClean="0"/>
              <a:t> из </a:t>
            </a:r>
            <a:r>
              <a:rPr lang="ru-RU" dirty="0" err="1" smtClean="0"/>
              <a:t>функције</a:t>
            </a:r>
            <a:r>
              <a:rPr lang="ru-RU" dirty="0" smtClean="0"/>
              <a:t> и </a:t>
            </a:r>
            <a:r>
              <a:rPr lang="ru-RU" dirty="0" err="1" smtClean="0"/>
              <a:t>грађе</a:t>
            </a:r>
            <a:r>
              <a:rPr lang="ru-RU" dirty="0" smtClean="0"/>
              <a:t> система органа, на основу </a:t>
            </a:r>
            <a:r>
              <a:rPr lang="ru-RU" dirty="0" err="1" smtClean="0"/>
              <a:t>чега</a:t>
            </a:r>
            <a:r>
              <a:rPr lang="ru-RU" dirty="0" smtClean="0"/>
              <a:t> се </a:t>
            </a:r>
            <a:r>
              <a:rPr lang="ru-RU" dirty="0" err="1" smtClean="0"/>
              <a:t>добијају</a:t>
            </a:r>
            <a:r>
              <a:rPr lang="ru-RU" dirty="0" smtClean="0"/>
              <a:t> </a:t>
            </a:r>
            <a:r>
              <a:rPr lang="ru-RU" dirty="0" err="1" smtClean="0"/>
              <a:t>информације</a:t>
            </a:r>
            <a:r>
              <a:rPr lang="ru-RU" dirty="0" smtClean="0"/>
              <a:t> </a:t>
            </a:r>
            <a:r>
              <a:rPr lang="ru-RU" dirty="0" err="1" smtClean="0"/>
              <a:t>њиховом</a:t>
            </a:r>
            <a:r>
              <a:rPr lang="ru-RU" dirty="0" smtClean="0"/>
              <a:t> </a:t>
            </a:r>
            <a:r>
              <a:rPr lang="ru-RU" dirty="0" err="1" smtClean="0"/>
              <a:t>стању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 smtClean="0"/>
              <a:t> </a:t>
            </a:r>
            <a:r>
              <a:rPr lang="ru-RU" dirty="0" err="1" smtClean="0"/>
              <a:t>ОПШТЕ</a:t>
            </a:r>
            <a:r>
              <a:rPr lang="ru-RU" dirty="0" smtClean="0"/>
              <a:t> </a:t>
            </a:r>
            <a:r>
              <a:rPr lang="ru-RU" dirty="0" err="1"/>
              <a:t>ПОЈАВЕ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РЕСПИРАТОРНИ</a:t>
            </a:r>
            <a:r>
              <a:rPr lang="ru-RU" dirty="0"/>
              <a:t> СИСТЕМ</a:t>
            </a:r>
          </a:p>
          <a:p>
            <a:r>
              <a:rPr lang="ru-RU" dirty="0"/>
              <a:t> </a:t>
            </a:r>
            <a:r>
              <a:rPr lang="ru-RU" dirty="0" err="1"/>
              <a:t>КАРДИОВАСКУЛАРНИ</a:t>
            </a:r>
            <a:r>
              <a:rPr lang="ru-RU" dirty="0"/>
              <a:t> СИСТЕМ</a:t>
            </a:r>
          </a:p>
          <a:p>
            <a:r>
              <a:rPr lang="ru-RU" dirty="0"/>
              <a:t> </a:t>
            </a:r>
            <a:r>
              <a:rPr lang="ru-RU" dirty="0" err="1"/>
              <a:t>ГАСТРОИНТЕСТИНАЛНИ</a:t>
            </a:r>
            <a:r>
              <a:rPr lang="ru-RU" dirty="0"/>
              <a:t> СИСТЕМ</a:t>
            </a:r>
          </a:p>
          <a:p>
            <a:r>
              <a:rPr lang="ru-RU" dirty="0"/>
              <a:t> </a:t>
            </a:r>
            <a:r>
              <a:rPr lang="ru-RU" dirty="0" err="1"/>
              <a:t>ХЕМАТОПОЕЗНИ</a:t>
            </a:r>
            <a:r>
              <a:rPr lang="ru-RU" dirty="0"/>
              <a:t> СИСТЕМ</a:t>
            </a:r>
          </a:p>
          <a:p>
            <a:r>
              <a:rPr lang="ru-RU" dirty="0"/>
              <a:t> </a:t>
            </a:r>
            <a:r>
              <a:rPr lang="ru-RU" dirty="0" err="1"/>
              <a:t>ЕНДОКРИНИ</a:t>
            </a:r>
            <a:r>
              <a:rPr lang="ru-RU" dirty="0"/>
              <a:t> </a:t>
            </a:r>
            <a:r>
              <a:rPr lang="ru-RU" dirty="0" smtClean="0"/>
              <a:t>СИСТЕМ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УРОГЕНИТАЛНИ</a:t>
            </a:r>
            <a:r>
              <a:rPr lang="ru-RU" dirty="0"/>
              <a:t> СИСТЕМ</a:t>
            </a:r>
          </a:p>
          <a:p>
            <a:r>
              <a:rPr lang="ru-RU" dirty="0"/>
              <a:t> </a:t>
            </a:r>
            <a:r>
              <a:rPr lang="ru-RU" dirty="0" err="1"/>
              <a:t>ЛОКОМОТОРНИ</a:t>
            </a:r>
            <a:r>
              <a:rPr lang="ru-RU" dirty="0"/>
              <a:t> СИСТЕМ</a:t>
            </a:r>
          </a:p>
          <a:p>
            <a:r>
              <a:rPr lang="ru-RU" dirty="0"/>
              <a:t> </a:t>
            </a:r>
            <a:r>
              <a:rPr lang="ru-RU" dirty="0" err="1"/>
              <a:t>ЦЕНТРАЛНИ</a:t>
            </a:r>
            <a:r>
              <a:rPr lang="ru-RU" dirty="0"/>
              <a:t> </a:t>
            </a:r>
            <a:r>
              <a:rPr lang="ru-RU" dirty="0" err="1"/>
              <a:t>НЕРВНИ</a:t>
            </a:r>
            <a:r>
              <a:rPr lang="ru-RU" dirty="0"/>
              <a:t> СИСТЕМ</a:t>
            </a:r>
          </a:p>
          <a:p>
            <a:pPr marL="0" indent="0">
              <a:buNone/>
            </a:pP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1835390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2528"/>
    </mc:Choice>
    <mc:Fallback>
      <p:transition spd="slow" advTm="42528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245534"/>
            <a:ext cx="9719733" cy="1320800"/>
          </a:xfrm>
        </p:spPr>
        <p:txBody>
          <a:bodyPr>
            <a:normAutofit/>
          </a:bodyPr>
          <a:lstStyle/>
          <a:p>
            <a:r>
              <a:rPr lang="sr-Cyrl-RS" sz="3200" dirty="0" smtClean="0"/>
              <a:t>Опште појаве (општи, неспецифични симптоми)</a:t>
            </a:r>
            <a:endParaRPr lang="sr-Cyrl-R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54667"/>
            <a:ext cx="8596668" cy="524933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err="1" smtClean="0">
                <a:solidFill>
                  <a:schemeClr val="accent2"/>
                </a:solidFill>
              </a:rPr>
              <a:t>Повишена</a:t>
            </a:r>
            <a:r>
              <a:rPr lang="ru-RU" b="1" dirty="0" smtClean="0">
                <a:solidFill>
                  <a:schemeClr val="accent2"/>
                </a:solidFill>
              </a:rPr>
              <a:t> температура</a:t>
            </a:r>
          </a:p>
          <a:p>
            <a:pPr lvl="1"/>
            <a:r>
              <a:rPr lang="ru-RU" dirty="0" smtClean="0"/>
              <a:t>Да </a:t>
            </a:r>
            <a:r>
              <a:rPr lang="ru-RU" dirty="0"/>
              <a:t>ли </a:t>
            </a:r>
            <a:r>
              <a:rPr lang="ru-RU" dirty="0" err="1"/>
              <a:t>сте</a:t>
            </a:r>
            <a:r>
              <a:rPr lang="ru-RU" dirty="0"/>
              <a:t> </a:t>
            </a:r>
            <a:r>
              <a:rPr lang="ru-RU" dirty="0" err="1"/>
              <a:t>имали</a:t>
            </a:r>
            <a:r>
              <a:rPr lang="ru-RU" dirty="0"/>
              <a:t> </a:t>
            </a:r>
            <a:r>
              <a:rPr lang="ru-RU" dirty="0" err="1"/>
              <a:t>повишену</a:t>
            </a:r>
            <a:r>
              <a:rPr lang="ru-RU" dirty="0"/>
              <a:t> </a:t>
            </a:r>
            <a:r>
              <a:rPr lang="ru-RU" dirty="0" err="1"/>
              <a:t>телесну</a:t>
            </a:r>
            <a:r>
              <a:rPr lang="ru-RU" dirty="0"/>
              <a:t> температуру и </a:t>
            </a:r>
            <a:r>
              <a:rPr lang="ru-RU" dirty="0" err="1"/>
              <a:t>како</a:t>
            </a:r>
            <a:r>
              <a:rPr lang="ru-RU" dirty="0"/>
              <a:t> се </a:t>
            </a:r>
            <a:r>
              <a:rPr lang="ru-RU" dirty="0" err="1"/>
              <a:t>кретала</a:t>
            </a:r>
            <a:r>
              <a:rPr lang="ru-RU" dirty="0"/>
              <a:t>?</a:t>
            </a:r>
          </a:p>
          <a:p>
            <a:pPr lvl="1"/>
            <a:r>
              <a:rPr lang="ru-RU" dirty="0" smtClean="0"/>
              <a:t>Да </a:t>
            </a:r>
            <a:r>
              <a:rPr lang="ru-RU" dirty="0"/>
              <a:t>ли </a:t>
            </a:r>
            <a:r>
              <a:rPr lang="ru-RU" dirty="0" err="1"/>
              <a:t>је</a:t>
            </a:r>
            <a:r>
              <a:rPr lang="ru-RU" dirty="0"/>
              <a:t> била удружена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језом</a:t>
            </a:r>
            <a:r>
              <a:rPr lang="ru-RU" dirty="0"/>
              <a:t>, </a:t>
            </a:r>
            <a:r>
              <a:rPr lang="ru-RU" dirty="0" err="1"/>
              <a:t>дрхтавицом</a:t>
            </a:r>
            <a:r>
              <a:rPr lang="ru-RU" dirty="0" smtClean="0"/>
              <a:t>?</a:t>
            </a:r>
            <a:endParaRPr lang="ru-RU" dirty="0"/>
          </a:p>
          <a:p>
            <a:endParaRPr lang="ru-RU" dirty="0"/>
          </a:p>
          <a:p>
            <a:r>
              <a:rPr lang="ru-RU" b="1" dirty="0">
                <a:solidFill>
                  <a:schemeClr val="accent2"/>
                </a:solidFill>
              </a:rPr>
              <a:t> </a:t>
            </a:r>
            <a:r>
              <a:rPr lang="ru-RU" b="1" dirty="0" err="1">
                <a:solidFill>
                  <a:schemeClr val="accent2"/>
                </a:solidFill>
              </a:rPr>
              <a:t>П</a:t>
            </a:r>
            <a:r>
              <a:rPr lang="ru-RU" b="1" dirty="0" err="1" smtClean="0">
                <a:solidFill>
                  <a:schemeClr val="accent2"/>
                </a:solidFill>
              </a:rPr>
              <a:t>ојачано</a:t>
            </a:r>
            <a:r>
              <a:rPr lang="ru-RU" b="1" dirty="0" smtClean="0">
                <a:solidFill>
                  <a:schemeClr val="accent2"/>
                </a:solidFill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</a:rPr>
              <a:t>знојење</a:t>
            </a:r>
            <a:endParaRPr lang="ru-RU" b="1" dirty="0" smtClean="0">
              <a:solidFill>
                <a:schemeClr val="accent2"/>
              </a:solidFill>
            </a:endParaRPr>
          </a:p>
          <a:p>
            <a:pPr lvl="1"/>
            <a:r>
              <a:rPr lang="ru-RU" dirty="0" smtClean="0"/>
              <a:t>Да </a:t>
            </a:r>
            <a:r>
              <a:rPr lang="ru-RU" dirty="0"/>
              <a:t>ли се </a:t>
            </a:r>
            <a:r>
              <a:rPr lang="ru-RU" dirty="0" err="1"/>
              <a:t>знојите</a:t>
            </a:r>
            <a:r>
              <a:rPr lang="ru-RU" dirty="0"/>
              <a:t>, </a:t>
            </a:r>
            <a:r>
              <a:rPr lang="ru-RU" dirty="0" err="1"/>
              <a:t>обилно</a:t>
            </a:r>
            <a:r>
              <a:rPr lang="ru-RU" dirty="0"/>
              <a:t>, </a:t>
            </a:r>
            <a:r>
              <a:rPr lang="ru-RU" dirty="0" err="1"/>
              <a:t>дању</a:t>
            </a:r>
            <a:r>
              <a:rPr lang="ru-RU" dirty="0"/>
              <a:t>, </a:t>
            </a:r>
            <a:r>
              <a:rPr lang="ru-RU" dirty="0" err="1" smtClean="0"/>
              <a:t>ноћу</a:t>
            </a:r>
            <a:r>
              <a:rPr lang="ru-RU" dirty="0" smtClean="0"/>
              <a:t>? Да ли </a:t>
            </a:r>
            <a:r>
              <a:rPr lang="ru-RU" dirty="0" err="1" smtClean="0"/>
              <a:t>имате</a:t>
            </a:r>
            <a:r>
              <a:rPr lang="ru-RU" dirty="0" smtClean="0"/>
              <a:t> потребу да </a:t>
            </a:r>
            <a:r>
              <a:rPr lang="ru-RU" dirty="0" err="1" smtClean="0"/>
              <a:t>пресвлачите</a:t>
            </a:r>
            <a:r>
              <a:rPr lang="ru-RU" dirty="0" smtClean="0"/>
              <a:t> </a:t>
            </a:r>
            <a:r>
              <a:rPr lang="ru-RU" dirty="0" err="1" smtClean="0"/>
              <a:t>одећу</a:t>
            </a:r>
            <a:r>
              <a:rPr lang="ru-RU" dirty="0" smtClean="0"/>
              <a:t>, </a:t>
            </a:r>
            <a:r>
              <a:rPr lang="ru-RU" dirty="0" err="1" smtClean="0"/>
              <a:t>мајцу</a:t>
            </a:r>
            <a:r>
              <a:rPr lang="ru-RU" dirty="0" smtClean="0"/>
              <a:t> и </a:t>
            </a:r>
            <a:r>
              <a:rPr lang="ru-RU" dirty="0" err="1" smtClean="0"/>
              <a:t>колико</a:t>
            </a:r>
            <a:r>
              <a:rPr lang="ru-RU" dirty="0" smtClean="0"/>
              <a:t> </a:t>
            </a:r>
            <a:r>
              <a:rPr lang="ru-RU" dirty="0" err="1" smtClean="0"/>
              <a:t>пута</a:t>
            </a:r>
            <a:r>
              <a:rPr lang="ru-RU" dirty="0" smtClean="0"/>
              <a:t>?  													(рано </a:t>
            </a:r>
            <a:r>
              <a:rPr lang="ru-RU" dirty="0" err="1"/>
              <a:t>јутарње</a:t>
            </a:r>
            <a:r>
              <a:rPr lang="ru-RU" dirty="0"/>
              <a:t> </a:t>
            </a:r>
            <a:r>
              <a:rPr lang="ru-RU" dirty="0" err="1"/>
              <a:t>знојење</a:t>
            </a:r>
            <a:r>
              <a:rPr lang="ru-RU" dirty="0"/>
              <a:t> у </a:t>
            </a:r>
            <a:r>
              <a:rPr lang="ru-RU" dirty="0" err="1" smtClean="0"/>
              <a:t>туберкулози</a:t>
            </a:r>
            <a:r>
              <a:rPr lang="ru-RU" dirty="0" smtClean="0"/>
              <a:t>, </a:t>
            </a:r>
            <a:r>
              <a:rPr lang="ru-RU" dirty="0" err="1" smtClean="0"/>
              <a:t>појачано</a:t>
            </a:r>
            <a:r>
              <a:rPr lang="ru-RU" dirty="0" smtClean="0"/>
              <a:t> </a:t>
            </a:r>
            <a:r>
              <a:rPr lang="ru-RU" dirty="0" err="1"/>
              <a:t>знојење</a:t>
            </a:r>
            <a:r>
              <a:rPr lang="ru-RU" dirty="0"/>
              <a:t> у </a:t>
            </a:r>
            <a:r>
              <a:rPr lang="ru-RU" dirty="0" err="1"/>
              <a:t>реуматској</a:t>
            </a:r>
            <a:r>
              <a:rPr lang="ru-RU" dirty="0"/>
              <a:t> </a:t>
            </a:r>
            <a:r>
              <a:rPr lang="ru-RU" dirty="0" err="1"/>
              <a:t>грозници</a:t>
            </a:r>
            <a:r>
              <a:rPr lang="ru-RU" dirty="0"/>
              <a:t>, </a:t>
            </a:r>
            <a:r>
              <a:rPr lang="ru-RU" dirty="0" err="1"/>
              <a:t>сепси</a:t>
            </a:r>
            <a:r>
              <a:rPr lang="ru-RU" dirty="0"/>
              <a:t>, </a:t>
            </a:r>
            <a:r>
              <a:rPr lang="ru-RU" dirty="0" err="1" smtClean="0"/>
              <a:t>лимфогрануломатози</a:t>
            </a:r>
            <a:r>
              <a:rPr lang="ru-RU" dirty="0" smtClean="0"/>
              <a:t>)</a:t>
            </a:r>
            <a:endParaRPr lang="ru-RU" dirty="0"/>
          </a:p>
          <a:p>
            <a:r>
              <a:rPr lang="ru-RU" dirty="0"/>
              <a:t> </a:t>
            </a:r>
            <a:r>
              <a:rPr lang="ru-RU" b="1" dirty="0" err="1" smtClean="0">
                <a:solidFill>
                  <a:schemeClr val="accent2"/>
                </a:solidFill>
              </a:rPr>
              <a:t>Малаксалост</a:t>
            </a:r>
            <a:r>
              <a:rPr lang="ru-RU" b="1" dirty="0" smtClean="0">
                <a:solidFill>
                  <a:schemeClr val="accent2"/>
                </a:solidFill>
              </a:rPr>
              <a:t> </a:t>
            </a:r>
          </a:p>
          <a:p>
            <a:pPr lvl="1"/>
            <a:r>
              <a:rPr lang="ru-RU" dirty="0" smtClean="0"/>
              <a:t>Да </a:t>
            </a:r>
            <a:r>
              <a:rPr lang="ru-RU" dirty="0"/>
              <a:t>ли </a:t>
            </a:r>
            <a:r>
              <a:rPr lang="ru-RU" dirty="0" err="1"/>
              <a:t>сте</a:t>
            </a:r>
            <a:r>
              <a:rPr lang="ru-RU" dirty="0"/>
              <a:t> </a:t>
            </a:r>
            <a:r>
              <a:rPr lang="ru-RU" dirty="0" err="1" smtClean="0"/>
              <a:t>малаксали</a:t>
            </a:r>
            <a:r>
              <a:rPr lang="ru-RU" dirty="0" smtClean="0"/>
              <a:t>? 												(продром </a:t>
            </a:r>
            <a:r>
              <a:rPr lang="ru-RU" dirty="0"/>
              <a:t>у </a:t>
            </a:r>
            <a:r>
              <a:rPr lang="ru-RU" dirty="0" err="1"/>
              <a:t>инфективне</a:t>
            </a:r>
            <a:r>
              <a:rPr lang="ru-RU" dirty="0"/>
              <a:t> </a:t>
            </a:r>
            <a:r>
              <a:rPr lang="ru-RU" dirty="0" err="1" smtClean="0"/>
              <a:t>болести</a:t>
            </a:r>
            <a:r>
              <a:rPr lang="ru-RU" dirty="0" smtClean="0"/>
              <a:t>,  </a:t>
            </a:r>
            <a:r>
              <a:rPr lang="ru-RU" dirty="0" err="1"/>
              <a:t>електролитски</a:t>
            </a:r>
            <a:r>
              <a:rPr lang="ru-RU" dirty="0"/>
              <a:t> </a:t>
            </a:r>
            <a:r>
              <a:rPr lang="ru-RU" dirty="0" smtClean="0"/>
              <a:t>дисбаланс, </a:t>
            </a:r>
            <a:r>
              <a:rPr lang="ru-RU" dirty="0" err="1" smtClean="0"/>
              <a:t>неуромишићна</a:t>
            </a:r>
            <a:r>
              <a:rPr lang="ru-RU" dirty="0" smtClean="0"/>
              <a:t> </a:t>
            </a:r>
            <a:r>
              <a:rPr lang="ru-RU" dirty="0" err="1" smtClean="0"/>
              <a:t>обољења</a:t>
            </a:r>
            <a:r>
              <a:rPr lang="ru-RU" dirty="0" smtClean="0"/>
              <a:t>, </a:t>
            </a:r>
            <a:r>
              <a:rPr lang="ru-RU" dirty="0" err="1"/>
              <a:t>ендокринолошка</a:t>
            </a:r>
            <a:r>
              <a:rPr lang="ru-RU" dirty="0"/>
              <a:t> </a:t>
            </a:r>
            <a:r>
              <a:rPr lang="ru-RU" dirty="0" err="1"/>
              <a:t>обољења</a:t>
            </a:r>
            <a:r>
              <a:rPr lang="ru-RU" dirty="0"/>
              <a:t>: </a:t>
            </a:r>
            <a:r>
              <a:rPr lang="ru-RU" dirty="0" err="1"/>
              <a:t>инсуфицијенција</a:t>
            </a:r>
            <a:r>
              <a:rPr lang="ru-RU" dirty="0"/>
              <a:t> </a:t>
            </a:r>
            <a:r>
              <a:rPr lang="ru-RU" dirty="0" err="1" smtClean="0"/>
              <a:t>надбубрега</a:t>
            </a:r>
            <a:r>
              <a:rPr lang="ru-RU" dirty="0" smtClean="0"/>
              <a:t>, </a:t>
            </a:r>
            <a:r>
              <a:rPr lang="ru-RU" dirty="0" err="1" smtClean="0"/>
              <a:t>кардиолошка</a:t>
            </a:r>
            <a:r>
              <a:rPr lang="ru-RU" dirty="0" smtClean="0"/>
              <a:t> </a:t>
            </a:r>
            <a:r>
              <a:rPr lang="ru-RU" dirty="0" err="1"/>
              <a:t>обољења</a:t>
            </a:r>
            <a:r>
              <a:rPr lang="ru-RU" dirty="0"/>
              <a:t>: </a:t>
            </a:r>
            <a:r>
              <a:rPr lang="ru-RU" dirty="0" err="1"/>
              <a:t>инсуфицијенција</a:t>
            </a:r>
            <a:r>
              <a:rPr lang="ru-RU" dirty="0"/>
              <a:t> </a:t>
            </a:r>
            <a:r>
              <a:rPr lang="ru-RU" dirty="0" smtClean="0"/>
              <a:t>миокарда)</a:t>
            </a:r>
          </a:p>
          <a:p>
            <a:r>
              <a:rPr lang="ru-RU" b="1" dirty="0" err="1" smtClean="0">
                <a:solidFill>
                  <a:schemeClr val="accent2"/>
                </a:solidFill>
              </a:rPr>
              <a:t>Губитак</a:t>
            </a:r>
            <a:r>
              <a:rPr lang="ru-RU" b="1" dirty="0" smtClean="0">
                <a:solidFill>
                  <a:schemeClr val="accent2"/>
                </a:solidFill>
              </a:rPr>
              <a:t> у </a:t>
            </a:r>
            <a:r>
              <a:rPr lang="ru-RU" b="1" dirty="0" err="1" smtClean="0">
                <a:solidFill>
                  <a:schemeClr val="accent2"/>
                </a:solidFill>
              </a:rPr>
              <a:t>тежини</a:t>
            </a:r>
            <a:endParaRPr lang="ru-RU" b="1" dirty="0" smtClean="0">
              <a:solidFill>
                <a:schemeClr val="accent2"/>
              </a:solidFill>
            </a:endParaRP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Да ли </a:t>
            </a:r>
            <a:r>
              <a:rPr lang="ru-RU" dirty="0" err="1" smtClean="0">
                <a:solidFill>
                  <a:schemeClr val="tx1"/>
                </a:solidFill>
              </a:rPr>
              <a:t>сте</a:t>
            </a:r>
            <a:r>
              <a:rPr lang="ru-RU" dirty="0" smtClean="0">
                <a:solidFill>
                  <a:schemeClr val="tx1"/>
                </a:solidFill>
              </a:rPr>
              <a:t> изгубили на </a:t>
            </a:r>
            <a:r>
              <a:rPr lang="ru-RU" dirty="0" err="1" smtClean="0">
                <a:solidFill>
                  <a:schemeClr val="tx1"/>
                </a:solidFill>
              </a:rPr>
              <a:t>тежини</a:t>
            </a:r>
            <a:r>
              <a:rPr lang="ru-RU" dirty="0" smtClean="0">
                <a:solidFill>
                  <a:schemeClr val="tx1"/>
                </a:solidFill>
              </a:rPr>
              <a:t>? </a:t>
            </a:r>
            <a:r>
              <a:rPr lang="ru-RU" dirty="0" err="1" smtClean="0">
                <a:solidFill>
                  <a:schemeClr val="tx1"/>
                </a:solidFill>
              </a:rPr>
              <a:t>Колико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колограма</a:t>
            </a:r>
            <a:r>
              <a:rPr lang="ru-RU" dirty="0" smtClean="0">
                <a:solidFill>
                  <a:schemeClr val="tx1"/>
                </a:solidFill>
              </a:rPr>
              <a:t>? У ком </a:t>
            </a:r>
            <a:r>
              <a:rPr lang="ru-RU" dirty="0" err="1" smtClean="0">
                <a:solidFill>
                  <a:schemeClr val="tx1"/>
                </a:solidFill>
              </a:rPr>
              <a:t>временском</a:t>
            </a:r>
            <a:r>
              <a:rPr lang="ru-RU" dirty="0" smtClean="0">
                <a:solidFill>
                  <a:schemeClr val="tx1"/>
                </a:solidFill>
              </a:rPr>
              <a:t> периоду?</a:t>
            </a:r>
            <a:endParaRPr lang="ru-RU" dirty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r>
              <a:rPr lang="sr-Cyrl-RS" dirty="0" smtClean="0"/>
              <a:t>(малнутриција, обољења дигестивног тракта, срчана слабост, дијабетес, малигнитет, тиреотокискоза…)</a:t>
            </a: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192890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2537"/>
    </mc:Choice>
    <mc:Fallback>
      <p:transition spd="slow" advTm="92537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Респираторни систем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Симптоми горњих дисајних путева:</a:t>
            </a:r>
          </a:p>
          <a:p>
            <a:pPr lvl="1"/>
            <a:r>
              <a:rPr lang="sr-Cyrl-RS" dirty="0" smtClean="0"/>
              <a:t>Да ли отежано дишете на нос? Да ли имате секрецију из носа и какву?</a:t>
            </a:r>
          </a:p>
          <a:p>
            <a:pPr lvl="1"/>
            <a:r>
              <a:rPr lang="sr-Cyrl-RS" dirty="0" smtClean="0"/>
              <a:t>Да ли имате крварење из носа (епистакса)?</a:t>
            </a:r>
          </a:p>
          <a:p>
            <a:pPr lvl="1"/>
            <a:r>
              <a:rPr lang="sr-Cyrl-RS" dirty="0" smtClean="0"/>
              <a:t>Да ли имате нападе отежаног дисања (диспнеја)?</a:t>
            </a:r>
          </a:p>
          <a:p>
            <a:pPr marL="914400" lvl="2" indent="0">
              <a:buNone/>
            </a:pPr>
            <a:r>
              <a:rPr lang="sr-Cyrl-RS" dirty="0" smtClean="0"/>
              <a:t>Код сужења гркљана, трахеје и брохна првог реда настаје отежан инспиријум (иснпираторна диспнеја) са појавом стридора.</a:t>
            </a:r>
          </a:p>
          <a:p>
            <a:pPr marL="400050" indent="-285750"/>
            <a:r>
              <a:rPr lang="sr-Cyrl-RS" dirty="0" smtClean="0"/>
              <a:t>Симптоми доњих дисајних путева:</a:t>
            </a:r>
          </a:p>
          <a:p>
            <a:pPr marL="800100" lvl="1"/>
            <a:r>
              <a:rPr lang="sr-Cyrl-RS" dirty="0" smtClean="0"/>
              <a:t>Да ли имате нападе отежаног дисања (диспнеја)?</a:t>
            </a:r>
          </a:p>
          <a:p>
            <a:pPr marL="971550" lvl="2" indent="0">
              <a:buNone/>
            </a:pPr>
            <a:r>
              <a:rPr lang="sr-Cyrl-RS" dirty="0" smtClean="0"/>
              <a:t>Код сужења бронхиола јавља се отежан и продужен експиријум (експираторна диспнеја). Често је јавља и свиждање (високотонско, нискотонско, мешовито). Среће се у астми или ХОБП-у.</a:t>
            </a:r>
          </a:p>
        </p:txBody>
      </p:sp>
      <p:pic>
        <p:nvPicPr>
          <p:cNvPr id="1026" name="Picture 2" descr="Sistem organa za disanje — Vikipedija, slobodna enciklopedij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9053" y="1930400"/>
            <a:ext cx="3032947" cy="4402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3319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5051"/>
    </mc:Choice>
    <mc:Fallback>
      <p:transition spd="slow" advTm="7505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Појам здравља и појам болести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40934"/>
            <a:ext cx="8596668" cy="4445000"/>
          </a:xfrm>
        </p:spPr>
        <p:txBody>
          <a:bodyPr>
            <a:normAutofit/>
          </a:bodyPr>
          <a:lstStyle/>
          <a:p>
            <a:r>
              <a:rPr lang="sr-Cyrl-RS" dirty="0" smtClean="0"/>
              <a:t>Хипократ (460-377 год п.н.е)</a:t>
            </a:r>
          </a:p>
          <a:p>
            <a:pPr lvl="1"/>
            <a:r>
              <a:rPr lang="sr-Cyrl-RS" dirty="0" smtClean="0"/>
              <a:t>Прикупљањем података и спроводећи испитивања закључио је да је болест природан процес, а да су симптоми и знаци болести реакција тела на болест. Задата</a:t>
            </a:r>
            <a:r>
              <a:rPr lang="sr-Cyrl-RS" dirty="0"/>
              <a:t>к</a:t>
            </a:r>
            <a:r>
              <a:rPr lang="sr-Cyrl-RS" dirty="0" smtClean="0"/>
              <a:t> лекара је да подстакне процес оздрављења организма.</a:t>
            </a:r>
          </a:p>
          <a:p>
            <a:pPr lvl="1"/>
            <a:r>
              <a:rPr lang="sr-Cyrl-RS" dirty="0" smtClean="0"/>
              <a:t>Према Хипократу (хуморална теорија болести) болест настаје нарушавањем равнотеже између четири основне  телесне течности: крви, лимфе, жуте и црне жучи, што </a:t>
            </a:r>
            <a:r>
              <a:rPr lang="sr-Cyrl-RS" dirty="0"/>
              <a:t>је понекад </a:t>
            </a:r>
            <a:r>
              <a:rPr lang="sr-Cyrl-RS" dirty="0" smtClean="0"/>
              <a:t>захтева интервенцију у виду пуштања </a:t>
            </a:r>
            <a:r>
              <a:rPr lang="sr-Cyrl-RS" dirty="0"/>
              <a:t>крви или </a:t>
            </a:r>
            <a:r>
              <a:rPr lang="sr-Cyrl-RS" dirty="0" smtClean="0"/>
              <a:t>прочишћавања као би се повратила равнотежа</a:t>
            </a:r>
          </a:p>
          <a:p>
            <a:r>
              <a:rPr lang="ru-RU" dirty="0" err="1" smtClean="0"/>
              <a:t>Болест</a:t>
            </a:r>
            <a:r>
              <a:rPr lang="ru-RU" dirty="0" smtClean="0"/>
              <a:t>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сваки</a:t>
            </a:r>
            <a:r>
              <a:rPr lang="ru-RU" dirty="0"/>
              <a:t> </a:t>
            </a:r>
            <a:r>
              <a:rPr lang="ru-RU" dirty="0" err="1"/>
              <a:t>поремећај</a:t>
            </a:r>
            <a:r>
              <a:rPr lang="ru-RU" dirty="0"/>
              <a:t> </a:t>
            </a:r>
            <a:r>
              <a:rPr lang="ru-RU" dirty="0" err="1"/>
              <a:t>грађе</a:t>
            </a:r>
            <a:r>
              <a:rPr lang="ru-RU" dirty="0"/>
              <a:t> и </a:t>
            </a:r>
            <a:r>
              <a:rPr lang="ru-RU" dirty="0" err="1"/>
              <a:t>функције</a:t>
            </a:r>
            <a:r>
              <a:rPr lang="ru-RU" dirty="0"/>
              <a:t> </a:t>
            </a:r>
            <a:r>
              <a:rPr lang="ru-RU" dirty="0" err="1" smtClean="0"/>
              <a:t>ћелија</a:t>
            </a:r>
            <a:r>
              <a:rPr lang="ru-RU" dirty="0" smtClean="0"/>
              <a:t> </a:t>
            </a:r>
            <a:r>
              <a:rPr lang="ru-RU" dirty="0" err="1"/>
              <a:t>разних</a:t>
            </a:r>
            <a:r>
              <a:rPr lang="ru-RU" dirty="0"/>
              <a:t> </a:t>
            </a:r>
            <a:r>
              <a:rPr lang="ru-RU" dirty="0" err="1"/>
              <a:t>ткива</a:t>
            </a:r>
            <a:r>
              <a:rPr lang="ru-RU" dirty="0"/>
              <a:t>, органа и система </a:t>
            </a:r>
            <a:r>
              <a:rPr lang="ru-RU" dirty="0" smtClean="0"/>
              <a:t>органа у </a:t>
            </a:r>
            <a:r>
              <a:rPr lang="ru-RU" dirty="0" err="1"/>
              <a:t>човечјем</a:t>
            </a:r>
            <a:r>
              <a:rPr lang="ru-RU" dirty="0"/>
              <a:t> </a:t>
            </a:r>
            <a:r>
              <a:rPr lang="ru-RU" dirty="0" smtClean="0"/>
              <a:t>организму.</a:t>
            </a:r>
            <a:endParaRPr lang="sr-Latn-RS" dirty="0" smtClean="0"/>
          </a:p>
          <a:p>
            <a:r>
              <a:rPr lang="sr-Cyrl-RS" dirty="0" smtClean="0"/>
              <a:t>Болест </a:t>
            </a:r>
            <a:r>
              <a:rPr lang="sr-Cyrl-RS" dirty="0"/>
              <a:t>је посебно абнормално стање које негативно утиче на структуру или функцију дела или целог организма и не настаје као последица било каквих спољашњих повреда. </a:t>
            </a:r>
            <a:r>
              <a:rPr lang="sr-Latn-RS" sz="1600" dirty="0" smtClean="0"/>
              <a:t> </a:t>
            </a:r>
            <a:r>
              <a:rPr lang="sr-Cyrl-RS" sz="1600" i="1" dirty="0" err="1" smtClean="0"/>
              <a:t>П</a:t>
            </a:r>
            <a:r>
              <a:rPr lang="en-US" sz="1600" i="1" dirty="0" err="1" smtClean="0"/>
              <a:t>рема</a:t>
            </a:r>
            <a:r>
              <a:rPr lang="en-US" sz="1600" i="1" dirty="0" smtClean="0"/>
              <a:t> </a:t>
            </a:r>
            <a:r>
              <a:rPr lang="en-US" sz="1600" i="1" dirty="0"/>
              <a:t>"Disease" at Dorland's Medical </a:t>
            </a:r>
            <a:r>
              <a:rPr lang="en-US" sz="1600" i="1" dirty="0" smtClean="0"/>
              <a:t>Dictionary</a:t>
            </a:r>
            <a:endParaRPr lang="sr-Cyrl-RS" sz="1600" i="1" dirty="0" smtClean="0"/>
          </a:p>
          <a:p>
            <a:r>
              <a:rPr lang="sr-Cyrl-RS" dirty="0" smtClean="0"/>
              <a:t>Болест је одступање од нормалног.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1280" y="1431018"/>
            <a:ext cx="2950720" cy="433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2603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1713"/>
    </mc:Choice>
    <mc:Fallback>
      <p:transition spd="slow" advTm="61713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Респираторни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Код </a:t>
            </a:r>
            <a:r>
              <a:rPr lang="ru-RU" dirty="0" err="1"/>
              <a:t>болесника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срчаном</a:t>
            </a:r>
            <a:r>
              <a:rPr lang="ru-RU" dirty="0"/>
              <a:t> </a:t>
            </a:r>
            <a:r>
              <a:rPr lang="ru-RU" dirty="0" err="1" smtClean="0"/>
              <a:t>слабошћу</a:t>
            </a:r>
            <a:r>
              <a:rPr lang="ru-RU" dirty="0" smtClean="0"/>
              <a:t> </a:t>
            </a:r>
            <a:r>
              <a:rPr lang="ru-RU" dirty="0" err="1" smtClean="0"/>
              <a:t>осећај</a:t>
            </a:r>
            <a:r>
              <a:rPr lang="ru-RU" dirty="0" smtClean="0"/>
              <a:t> </a:t>
            </a:r>
            <a:r>
              <a:rPr lang="ru-RU" dirty="0" err="1" smtClean="0"/>
              <a:t>недостака</a:t>
            </a:r>
            <a:r>
              <a:rPr lang="ru-RU" dirty="0" smtClean="0"/>
              <a:t> </a:t>
            </a:r>
            <a:r>
              <a:rPr lang="ru-RU" dirty="0" err="1" smtClean="0"/>
              <a:t>ваздуха</a:t>
            </a:r>
            <a:r>
              <a:rPr lang="ru-RU" dirty="0" smtClean="0"/>
              <a:t> (</a:t>
            </a:r>
            <a:r>
              <a:rPr lang="ru-RU" dirty="0" err="1" smtClean="0"/>
              <a:t>диспнеје</a:t>
            </a:r>
            <a:r>
              <a:rPr lang="ru-RU" dirty="0" smtClean="0"/>
              <a:t>) </a:t>
            </a:r>
            <a:r>
              <a:rPr lang="ru-RU" dirty="0" err="1" smtClean="0"/>
              <a:t>је</a:t>
            </a:r>
            <a:r>
              <a:rPr lang="ru-RU" dirty="0" smtClean="0"/>
              <a:t> </a:t>
            </a:r>
            <a:r>
              <a:rPr lang="ru-RU" dirty="0" err="1" smtClean="0"/>
              <a:t>један</a:t>
            </a:r>
            <a:r>
              <a:rPr lang="ru-RU" dirty="0" smtClean="0"/>
              <a:t> од </a:t>
            </a:r>
            <a:r>
              <a:rPr lang="ru-RU" dirty="0" err="1" smtClean="0"/>
              <a:t>главних</a:t>
            </a:r>
            <a:r>
              <a:rPr lang="ru-RU" dirty="0" smtClean="0"/>
              <a:t> симптома и </a:t>
            </a:r>
            <a:r>
              <a:rPr lang="ru-RU" dirty="0" err="1" smtClean="0"/>
              <a:t>тежина</a:t>
            </a:r>
            <a:r>
              <a:rPr lang="ru-RU" dirty="0" smtClean="0"/>
              <a:t> </a:t>
            </a:r>
            <a:r>
              <a:rPr lang="ru-RU" dirty="0" err="1" smtClean="0"/>
              <a:t>болести</a:t>
            </a:r>
            <a:r>
              <a:rPr lang="ru-RU" dirty="0" smtClean="0"/>
              <a:t> се </a:t>
            </a:r>
            <a:r>
              <a:rPr lang="ru-RU" dirty="0" err="1" smtClean="0"/>
              <a:t>карактерише</a:t>
            </a:r>
            <a:r>
              <a:rPr lang="ru-RU" dirty="0" smtClean="0"/>
              <a:t> </a:t>
            </a:r>
            <a:r>
              <a:rPr lang="ru-RU" dirty="0" err="1" smtClean="0"/>
              <a:t>према</a:t>
            </a:r>
            <a:r>
              <a:rPr lang="ru-RU" dirty="0" smtClean="0"/>
              <a:t> </a:t>
            </a:r>
            <a:r>
              <a:rPr lang="ru-RU" dirty="0" err="1" smtClean="0"/>
              <a:t>степену</a:t>
            </a:r>
            <a:r>
              <a:rPr lang="ru-RU" dirty="0" smtClean="0"/>
              <a:t> </a:t>
            </a:r>
            <a:r>
              <a:rPr lang="ru-RU" dirty="0" err="1" smtClean="0"/>
              <a:t>физичког</a:t>
            </a:r>
            <a:r>
              <a:rPr lang="ru-RU" dirty="0" smtClean="0"/>
              <a:t> </a:t>
            </a:r>
            <a:r>
              <a:rPr lang="ru-RU" dirty="0" err="1" smtClean="0"/>
              <a:t>оптерећења</a:t>
            </a:r>
            <a:r>
              <a:rPr lang="ru-RU" dirty="0" smtClean="0"/>
              <a:t> </a:t>
            </a:r>
            <a:r>
              <a:rPr lang="ru-RU" dirty="0" err="1" smtClean="0"/>
              <a:t>када</a:t>
            </a:r>
            <a:r>
              <a:rPr lang="ru-RU" dirty="0" smtClean="0"/>
              <a:t> се </a:t>
            </a:r>
            <a:r>
              <a:rPr lang="ru-RU" dirty="0" err="1" smtClean="0"/>
              <a:t>диспнеја</a:t>
            </a:r>
            <a:r>
              <a:rPr lang="ru-RU" dirty="0" smtClean="0"/>
              <a:t> </a:t>
            </a:r>
            <a:r>
              <a:rPr lang="ru-RU" dirty="0" err="1" smtClean="0"/>
              <a:t>јавља</a:t>
            </a:r>
            <a:r>
              <a:rPr lang="ru-RU" dirty="0" smtClean="0"/>
              <a:t> (</a:t>
            </a:r>
            <a:r>
              <a:rPr lang="sr-Latn-RS" dirty="0" smtClean="0"/>
              <a:t>NYHA </a:t>
            </a:r>
            <a:r>
              <a:rPr lang="sr-Cyrl-RS" dirty="0" smtClean="0"/>
              <a:t>класификација). </a:t>
            </a:r>
            <a:endParaRPr lang="sr-Cyrl-RS" dirty="0"/>
          </a:p>
          <a:p>
            <a:pPr lvl="1"/>
            <a:r>
              <a:rPr lang="ru-RU" dirty="0" err="1" smtClean="0"/>
              <a:t>Осећај</a:t>
            </a:r>
            <a:r>
              <a:rPr lang="ru-RU" dirty="0" smtClean="0"/>
              <a:t> недостатка </a:t>
            </a:r>
            <a:r>
              <a:rPr lang="ru-RU" dirty="0" err="1" smtClean="0"/>
              <a:t>ваздуха</a:t>
            </a:r>
            <a:r>
              <a:rPr lang="ru-RU" dirty="0" smtClean="0"/>
              <a:t> се </a:t>
            </a:r>
            <a:r>
              <a:rPr lang="ru-RU" dirty="0" err="1" smtClean="0"/>
              <a:t>најпре</a:t>
            </a:r>
            <a:r>
              <a:rPr lang="ru-RU" dirty="0" smtClean="0"/>
              <a:t> </a:t>
            </a:r>
            <a:r>
              <a:rPr lang="ru-RU" dirty="0" err="1" smtClean="0"/>
              <a:t>јавља</a:t>
            </a:r>
            <a:r>
              <a:rPr lang="ru-RU" dirty="0" smtClean="0"/>
              <a:t> у </a:t>
            </a:r>
            <a:r>
              <a:rPr lang="sr-Cyrl-RS" dirty="0" smtClean="0"/>
              <a:t>већем </a:t>
            </a:r>
            <a:r>
              <a:rPr lang="ru-RU" dirty="0" smtClean="0"/>
              <a:t>напору (</a:t>
            </a:r>
            <a:r>
              <a:rPr lang="sr-Latn-RS" dirty="0" smtClean="0"/>
              <a:t>NYHA I), </a:t>
            </a:r>
            <a:r>
              <a:rPr lang="ru-RU" dirty="0" smtClean="0"/>
              <a:t>а у </a:t>
            </a:r>
            <a:r>
              <a:rPr lang="ru-RU" dirty="0" err="1" smtClean="0"/>
              <a:t>најтежим</a:t>
            </a:r>
            <a:r>
              <a:rPr lang="ru-RU" dirty="0" smtClean="0"/>
              <a:t> </a:t>
            </a:r>
            <a:r>
              <a:rPr lang="ru-RU" dirty="0" err="1" smtClean="0"/>
              <a:t>случајевима</a:t>
            </a:r>
            <a:r>
              <a:rPr lang="ru-RU" dirty="0" smtClean="0"/>
              <a:t> у </a:t>
            </a:r>
            <a:r>
              <a:rPr lang="ru-RU" dirty="0" err="1" smtClean="0"/>
              <a:t>мировању</a:t>
            </a:r>
            <a:r>
              <a:rPr lang="ru-RU" dirty="0" smtClean="0"/>
              <a:t> (</a:t>
            </a:r>
            <a:r>
              <a:rPr lang="sr-Latn-RS" dirty="0" smtClean="0"/>
              <a:t>NYHA IV)</a:t>
            </a:r>
            <a:r>
              <a:rPr lang="ru-RU" dirty="0" smtClean="0"/>
              <a:t>.</a:t>
            </a:r>
          </a:p>
          <a:p>
            <a:pPr lvl="1"/>
            <a:r>
              <a:rPr lang="ru-RU" dirty="0" err="1" smtClean="0"/>
              <a:t>Отежан</a:t>
            </a:r>
            <a:r>
              <a:rPr lang="ru-RU" dirty="0" smtClean="0"/>
              <a:t> </a:t>
            </a:r>
            <a:r>
              <a:rPr lang="ru-RU" dirty="0" err="1" smtClean="0"/>
              <a:t>је</a:t>
            </a:r>
            <a:r>
              <a:rPr lang="ru-RU" dirty="0" smtClean="0"/>
              <a:t> и </a:t>
            </a:r>
            <a:r>
              <a:rPr lang="ru-RU" dirty="0" err="1" smtClean="0"/>
              <a:t>иснпиријум</a:t>
            </a:r>
            <a:r>
              <a:rPr lang="ru-RU" dirty="0" smtClean="0"/>
              <a:t> и </a:t>
            </a:r>
            <a:r>
              <a:rPr lang="ru-RU" dirty="0" err="1" smtClean="0"/>
              <a:t>експиријум</a:t>
            </a:r>
            <a:r>
              <a:rPr lang="ru-RU" dirty="0" smtClean="0"/>
              <a:t>.</a:t>
            </a:r>
          </a:p>
          <a:p>
            <a:pPr marL="457200" lvl="1" indent="0">
              <a:buNone/>
            </a:pPr>
            <a:endParaRPr lang="ru-RU" dirty="0"/>
          </a:p>
          <a:p>
            <a:r>
              <a:rPr lang="ru-RU" dirty="0" err="1" smtClean="0"/>
              <a:t>Психогена</a:t>
            </a:r>
            <a:r>
              <a:rPr lang="ru-RU" dirty="0" smtClean="0"/>
              <a:t> </a:t>
            </a:r>
            <a:r>
              <a:rPr lang="ru-RU" dirty="0" err="1" smtClean="0"/>
              <a:t>диспнеја</a:t>
            </a:r>
            <a:r>
              <a:rPr lang="ru-RU" dirty="0" smtClean="0"/>
              <a:t> у виду </a:t>
            </a:r>
            <a:r>
              <a:rPr lang="ru-RU" dirty="0" err="1" smtClean="0"/>
              <a:t>краћих</a:t>
            </a:r>
            <a:r>
              <a:rPr lang="ru-RU" dirty="0" smtClean="0"/>
              <a:t> или </a:t>
            </a:r>
            <a:r>
              <a:rPr lang="ru-RU" dirty="0" err="1" smtClean="0"/>
              <a:t>дубљих</a:t>
            </a:r>
            <a:r>
              <a:rPr lang="ru-RU" dirty="0" smtClean="0"/>
              <a:t> </a:t>
            </a:r>
            <a:r>
              <a:rPr lang="ru-RU" dirty="0" err="1" smtClean="0"/>
              <a:t>уздисаја</a:t>
            </a:r>
            <a:r>
              <a:rPr lang="ru-RU" dirty="0" smtClean="0"/>
              <a:t> (при </a:t>
            </a:r>
            <a:r>
              <a:rPr lang="ru-RU" dirty="0" err="1" smtClean="0"/>
              <a:t>узбуђењу</a:t>
            </a:r>
            <a:r>
              <a:rPr lang="ru-RU" dirty="0" smtClean="0"/>
              <a:t>, страху, </a:t>
            </a:r>
            <a:r>
              <a:rPr lang="ru-RU" dirty="0" err="1" smtClean="0"/>
              <a:t>психонеуротичне</a:t>
            </a:r>
            <a:r>
              <a:rPr lang="ru-RU" dirty="0" smtClean="0"/>
              <a:t> </a:t>
            </a:r>
            <a:r>
              <a:rPr lang="ru-RU" dirty="0" err="1" smtClean="0"/>
              <a:t>реакције</a:t>
            </a:r>
            <a:r>
              <a:rPr lang="ru-RU" dirty="0" smtClean="0"/>
              <a:t>).</a:t>
            </a:r>
            <a:endParaRPr lang="ru-RU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3776382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7535"/>
    </mc:Choice>
    <mc:Fallback>
      <p:transition spd="slow" advTm="37535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Респираторни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91733"/>
            <a:ext cx="8596668" cy="5046134"/>
          </a:xfrm>
        </p:spPr>
        <p:txBody>
          <a:bodyPr>
            <a:normAutofit/>
          </a:bodyPr>
          <a:lstStyle/>
          <a:p>
            <a:r>
              <a:rPr lang="ru-RU" dirty="0"/>
              <a:t>Да ли </a:t>
            </a:r>
            <a:r>
              <a:rPr lang="ru-RU" b="1" dirty="0" err="1"/>
              <a:t>кашљете</a:t>
            </a:r>
            <a:r>
              <a:rPr lang="ru-RU" b="1" dirty="0"/>
              <a:t> </a:t>
            </a:r>
            <a:r>
              <a:rPr lang="ru-RU" dirty="0"/>
              <a:t>и да ли </a:t>
            </a:r>
            <a:r>
              <a:rPr lang="ru-RU" b="1" dirty="0" err="1"/>
              <a:t>искашљавате</a:t>
            </a:r>
            <a:r>
              <a:rPr lang="ru-RU" dirty="0"/>
              <a:t> из груди</a:t>
            </a:r>
            <a:r>
              <a:rPr lang="ru-RU" dirty="0" smtClean="0"/>
              <a:t>? </a:t>
            </a:r>
          </a:p>
          <a:p>
            <a:pPr marL="457200" lvl="1" indent="0">
              <a:buNone/>
            </a:pPr>
            <a:r>
              <a:rPr lang="ru-RU" b="1" dirty="0" err="1" smtClean="0"/>
              <a:t>Кашаљ</a:t>
            </a:r>
            <a:r>
              <a:rPr lang="ru-RU" b="1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бити</a:t>
            </a:r>
            <a:r>
              <a:rPr lang="ru-RU" dirty="0" smtClean="0"/>
              <a:t> </a:t>
            </a:r>
            <a:r>
              <a:rPr lang="ru-RU" dirty="0" err="1" smtClean="0"/>
              <a:t>сув</a:t>
            </a:r>
            <a:r>
              <a:rPr lang="ru-RU" dirty="0" smtClean="0"/>
              <a:t> или </a:t>
            </a:r>
            <a:r>
              <a:rPr lang="ru-RU" dirty="0" err="1" smtClean="0"/>
              <a:t>са</a:t>
            </a:r>
            <a:r>
              <a:rPr lang="ru-RU" dirty="0" smtClean="0"/>
              <a:t> </a:t>
            </a:r>
            <a:r>
              <a:rPr lang="ru-RU" dirty="0" err="1" smtClean="0"/>
              <a:t>избацивањем</a:t>
            </a:r>
            <a:r>
              <a:rPr lang="ru-RU" dirty="0" smtClean="0"/>
              <a:t> </a:t>
            </a:r>
            <a:r>
              <a:rPr lang="ru-RU" dirty="0" err="1" smtClean="0"/>
              <a:t>мањих</a:t>
            </a:r>
            <a:r>
              <a:rPr lang="ru-RU" dirty="0" smtClean="0"/>
              <a:t> или </a:t>
            </a:r>
            <a:r>
              <a:rPr lang="ru-RU" dirty="0" err="1" smtClean="0"/>
              <a:t>већих</a:t>
            </a:r>
            <a:r>
              <a:rPr lang="ru-RU" dirty="0" smtClean="0"/>
              <a:t> </a:t>
            </a:r>
            <a:r>
              <a:rPr lang="ru-RU" dirty="0" err="1" smtClean="0"/>
              <a:t>количина</a:t>
            </a:r>
            <a:r>
              <a:rPr lang="ru-RU" dirty="0" smtClean="0"/>
              <a:t> </a:t>
            </a:r>
            <a:r>
              <a:rPr lang="ru-RU" dirty="0" err="1" smtClean="0"/>
              <a:t>испљувка</a:t>
            </a:r>
            <a:r>
              <a:rPr lang="ru-RU" dirty="0" smtClean="0"/>
              <a:t> </a:t>
            </a:r>
            <a:r>
              <a:rPr lang="ru-RU" sz="1700" dirty="0" smtClean="0"/>
              <a:t>(</a:t>
            </a:r>
            <a:r>
              <a:rPr lang="ru-RU" sz="1700" dirty="0" err="1" smtClean="0"/>
              <a:t>спутума</a:t>
            </a:r>
            <a:r>
              <a:rPr lang="ru-RU" sz="1700" dirty="0" smtClean="0"/>
              <a:t>).</a:t>
            </a:r>
            <a:r>
              <a:rPr lang="sr-Latn-RS" sz="1700" dirty="0"/>
              <a:t> </a:t>
            </a:r>
            <a:r>
              <a:rPr lang="ru-RU" sz="1500" dirty="0" smtClean="0"/>
              <a:t>Какав </a:t>
            </a:r>
            <a:r>
              <a:rPr lang="ru-RU" sz="1500" dirty="0" err="1"/>
              <a:t>је</a:t>
            </a:r>
            <a:r>
              <a:rPr lang="ru-RU" sz="1500" dirty="0"/>
              <a:t> </a:t>
            </a:r>
            <a:r>
              <a:rPr lang="ru-RU" sz="1500" dirty="0" err="1"/>
              <a:t>испљувак</a:t>
            </a:r>
            <a:r>
              <a:rPr lang="ru-RU" sz="1500" dirty="0"/>
              <a:t>? (</a:t>
            </a:r>
            <a:r>
              <a:rPr lang="ru-RU" sz="1500" dirty="0" err="1"/>
              <a:t>обилан-оскудан</a:t>
            </a:r>
            <a:r>
              <a:rPr lang="ru-RU" sz="1500" dirty="0"/>
              <a:t>, </a:t>
            </a:r>
            <a:r>
              <a:rPr lang="ru-RU" sz="1500" dirty="0" err="1" smtClean="0"/>
              <a:t>течан-слузав</a:t>
            </a:r>
            <a:r>
              <a:rPr lang="ru-RU" sz="1500" dirty="0"/>
              <a:t>, </a:t>
            </a:r>
            <a:r>
              <a:rPr lang="ru-RU" sz="1500" dirty="0" err="1"/>
              <a:t>гнојав-крвав</a:t>
            </a:r>
            <a:r>
              <a:rPr lang="ru-RU" sz="1500" dirty="0"/>
              <a:t>, </a:t>
            </a:r>
            <a:r>
              <a:rPr lang="ru-RU" sz="1500" dirty="0" err="1"/>
              <a:t>пенушав</a:t>
            </a:r>
            <a:r>
              <a:rPr lang="ru-RU" sz="1500" dirty="0"/>
              <a:t>)</a:t>
            </a:r>
          </a:p>
          <a:p>
            <a:pPr lvl="1"/>
            <a:r>
              <a:rPr lang="ru-RU" sz="1700" b="1" dirty="0" err="1" smtClean="0"/>
              <a:t>Искашљавање</a:t>
            </a:r>
            <a:r>
              <a:rPr lang="ru-RU" sz="1700" b="1" dirty="0" smtClean="0"/>
              <a:t> </a:t>
            </a:r>
            <a:r>
              <a:rPr lang="ru-RU" sz="1700" b="1" dirty="0" err="1"/>
              <a:t>крви</a:t>
            </a:r>
            <a:r>
              <a:rPr lang="ru-RU" sz="1700" b="1" dirty="0"/>
              <a:t> </a:t>
            </a:r>
            <a:r>
              <a:rPr lang="ru-RU" sz="1700" dirty="0" smtClean="0"/>
              <a:t>знак </a:t>
            </a:r>
            <a:r>
              <a:rPr lang="ru-RU" sz="1700" dirty="0" err="1"/>
              <a:t>болести</a:t>
            </a:r>
            <a:r>
              <a:rPr lang="ru-RU" sz="1700" dirty="0"/>
              <a:t> </a:t>
            </a:r>
            <a:r>
              <a:rPr lang="ru-RU" sz="1700" dirty="0" err="1"/>
              <a:t>слузнице</a:t>
            </a:r>
            <a:r>
              <a:rPr lang="ru-RU" sz="1700" dirty="0"/>
              <a:t> органа за </a:t>
            </a:r>
            <a:r>
              <a:rPr lang="ru-RU" sz="1700" dirty="0" err="1"/>
              <a:t>дисање</a:t>
            </a:r>
            <a:r>
              <a:rPr lang="ru-RU" sz="1700" dirty="0"/>
              <a:t>, </a:t>
            </a:r>
            <a:r>
              <a:rPr lang="ru-RU" sz="1700" dirty="0" err="1"/>
              <a:t>посебно</a:t>
            </a:r>
            <a:r>
              <a:rPr lang="ru-RU" sz="1700" dirty="0"/>
              <a:t> </a:t>
            </a:r>
            <a:r>
              <a:rPr lang="ru-RU" sz="1700" dirty="0" err="1" smtClean="0"/>
              <a:t>плућа</a:t>
            </a:r>
            <a:r>
              <a:rPr lang="ru-RU" sz="1700" dirty="0" smtClean="0"/>
              <a:t> </a:t>
            </a:r>
          </a:p>
          <a:p>
            <a:pPr marL="0" indent="0">
              <a:buNone/>
            </a:pPr>
            <a:r>
              <a:rPr lang="ru-RU" sz="1700" dirty="0" smtClean="0"/>
              <a:t>		(</a:t>
            </a:r>
            <a:r>
              <a:rPr lang="ru-RU" sz="1700" b="1" dirty="0" err="1" smtClean="0"/>
              <a:t>хемоптизија</a:t>
            </a:r>
            <a:r>
              <a:rPr lang="ru-RU" sz="1700" dirty="0" err="1" smtClean="0"/>
              <a:t>-ма</a:t>
            </a:r>
            <a:r>
              <a:rPr lang="sr-Cyrl-RS" sz="1700" dirty="0"/>
              <a:t>њ</a:t>
            </a:r>
            <a:r>
              <a:rPr lang="ru-RU" sz="1700" dirty="0" smtClean="0"/>
              <a:t>а </a:t>
            </a:r>
            <a:r>
              <a:rPr lang="ru-RU" sz="1700" dirty="0" err="1"/>
              <a:t>количина</a:t>
            </a:r>
            <a:r>
              <a:rPr lang="ru-RU" sz="1700" dirty="0"/>
              <a:t> </a:t>
            </a:r>
            <a:r>
              <a:rPr lang="ru-RU" sz="1700" dirty="0" err="1"/>
              <a:t>крви</a:t>
            </a:r>
            <a:r>
              <a:rPr lang="ru-RU" sz="1700" dirty="0"/>
              <a:t>, </a:t>
            </a:r>
            <a:r>
              <a:rPr lang="ru-RU" sz="1700" b="1" dirty="0" err="1"/>
              <a:t>хемоптоја</a:t>
            </a:r>
            <a:r>
              <a:rPr lang="ru-RU" sz="1700" dirty="0" err="1"/>
              <a:t>-веће</a:t>
            </a:r>
            <a:r>
              <a:rPr lang="ru-RU" sz="1700" dirty="0"/>
              <a:t> </a:t>
            </a:r>
            <a:r>
              <a:rPr lang="ru-RU" sz="1700" dirty="0" err="1"/>
              <a:t>количине</a:t>
            </a:r>
            <a:r>
              <a:rPr lang="ru-RU" sz="1700" dirty="0"/>
              <a:t> </a:t>
            </a:r>
            <a:r>
              <a:rPr lang="ru-RU" sz="1700" dirty="0" err="1"/>
              <a:t>крви</a:t>
            </a:r>
            <a:r>
              <a:rPr lang="ru-RU" sz="1700" dirty="0"/>
              <a:t>). </a:t>
            </a:r>
          </a:p>
          <a:p>
            <a:pPr lvl="1"/>
            <a:r>
              <a:rPr lang="ru-RU" sz="1700" dirty="0" err="1" smtClean="0"/>
              <a:t>Искашљавање</a:t>
            </a:r>
            <a:r>
              <a:rPr lang="ru-RU" sz="1700" dirty="0" smtClean="0"/>
              <a:t> </a:t>
            </a:r>
            <a:r>
              <a:rPr lang="ru-RU" sz="1700" dirty="0" err="1"/>
              <a:t>жутог-зеленог</a:t>
            </a:r>
            <a:r>
              <a:rPr lang="ru-RU" sz="1700" dirty="0"/>
              <a:t> </a:t>
            </a:r>
            <a:r>
              <a:rPr lang="ru-RU" sz="1700" dirty="0" err="1" smtClean="0"/>
              <a:t>испљувка</a:t>
            </a:r>
            <a:r>
              <a:rPr lang="ru-RU" sz="1700" dirty="0" smtClean="0"/>
              <a:t> </a:t>
            </a:r>
            <a:r>
              <a:rPr lang="ru-RU" sz="1700" b="1" dirty="0"/>
              <a:t> </a:t>
            </a:r>
            <a:r>
              <a:rPr lang="ru-RU" sz="1700" dirty="0" err="1" smtClean="0"/>
              <a:t>указује</a:t>
            </a:r>
            <a:r>
              <a:rPr lang="ru-RU" sz="1700" dirty="0" smtClean="0"/>
              <a:t> на </a:t>
            </a:r>
            <a:r>
              <a:rPr lang="ru-RU" sz="1700" dirty="0" err="1" smtClean="0"/>
              <a:t>хроничне</a:t>
            </a:r>
            <a:r>
              <a:rPr lang="ru-RU" sz="1700" dirty="0" smtClean="0"/>
              <a:t> </a:t>
            </a:r>
            <a:r>
              <a:rPr lang="ru-RU" sz="1700" dirty="0" err="1"/>
              <a:t>запаљенске</a:t>
            </a:r>
            <a:r>
              <a:rPr lang="ru-RU" sz="1700" dirty="0"/>
              <a:t> </a:t>
            </a:r>
            <a:r>
              <a:rPr lang="ru-RU" sz="1700" dirty="0" err="1"/>
              <a:t>болести</a:t>
            </a:r>
            <a:r>
              <a:rPr lang="ru-RU" sz="1700" dirty="0"/>
              <a:t> органа за </a:t>
            </a:r>
            <a:r>
              <a:rPr lang="ru-RU" sz="1700" dirty="0" err="1"/>
              <a:t>дисање</a:t>
            </a:r>
            <a:endParaRPr lang="ru-RU" sz="1700" dirty="0"/>
          </a:p>
          <a:p>
            <a:pPr lvl="1"/>
            <a:r>
              <a:rPr lang="sr-Cyrl-RS" dirty="0" smtClean="0"/>
              <a:t>Таложење испљувка у три слоја (гнојав, серозан, пенушав) среће се код брохиектазија.</a:t>
            </a:r>
          </a:p>
          <a:p>
            <a:pPr lvl="1"/>
            <a:r>
              <a:rPr lang="sr-Cyrl-RS" dirty="0" smtClean="0"/>
              <a:t>Код апцеса плућа испљувак је обилан, неугодог мириса и таложи се у два слоја (густ, гнојав).</a:t>
            </a:r>
          </a:p>
          <a:p>
            <a:pPr lvl="1"/>
            <a:r>
              <a:rPr lang="sr-Cyrl-RS" dirty="0" smtClean="0"/>
              <a:t>Боја испљувка може да укаже на одређену болест (малинаст код карцинома, пенушав и светло црвен у едему плућа, тамно црвен у инфаркту плућа, смеђ и прљаво зелен код гангрене плућа). </a:t>
            </a: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1993391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6624"/>
    </mc:Choice>
    <mc:Fallback>
      <p:transition spd="slow" advTm="86624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Респираторни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56267"/>
            <a:ext cx="8596668" cy="4585095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БОЛ </a:t>
            </a:r>
            <a:r>
              <a:rPr lang="ru-RU" b="1" dirty="0"/>
              <a:t>У ГРУДНОМ КОШУ</a:t>
            </a:r>
          </a:p>
          <a:p>
            <a:pPr lvl="1"/>
            <a:r>
              <a:rPr lang="ru-RU" dirty="0" err="1" smtClean="0"/>
              <a:t>болести</a:t>
            </a:r>
            <a:r>
              <a:rPr lang="ru-RU" dirty="0" smtClean="0"/>
              <a:t> </a:t>
            </a:r>
            <a:r>
              <a:rPr lang="ru-RU" dirty="0" err="1"/>
              <a:t>зида</a:t>
            </a:r>
            <a:r>
              <a:rPr lang="ru-RU" dirty="0"/>
              <a:t> </a:t>
            </a:r>
            <a:r>
              <a:rPr lang="ru-RU" dirty="0" err="1"/>
              <a:t>грудног</a:t>
            </a:r>
            <a:r>
              <a:rPr lang="ru-RU" dirty="0"/>
              <a:t> коша - </a:t>
            </a:r>
            <a:r>
              <a:rPr lang="ru-RU" dirty="0" err="1"/>
              <a:t>повреда</a:t>
            </a:r>
            <a:r>
              <a:rPr lang="ru-RU" dirty="0"/>
              <a:t>, </a:t>
            </a:r>
            <a:r>
              <a:rPr lang="ru-RU" dirty="0" err="1"/>
              <a:t>траума</a:t>
            </a:r>
            <a:r>
              <a:rPr lang="ru-RU" dirty="0"/>
              <a:t>, </a:t>
            </a:r>
            <a:r>
              <a:rPr lang="ru-RU" dirty="0" err="1"/>
              <a:t>лезије</a:t>
            </a:r>
            <a:r>
              <a:rPr lang="ru-RU" dirty="0"/>
              <a:t>/неоплазме на кожи, </a:t>
            </a:r>
            <a:r>
              <a:rPr lang="ru-RU" dirty="0" err="1"/>
              <a:t>поткожном</a:t>
            </a:r>
            <a:r>
              <a:rPr lang="ru-RU" dirty="0"/>
              <a:t> </a:t>
            </a:r>
            <a:r>
              <a:rPr lang="ru-RU" dirty="0" err="1"/>
              <a:t>ткиву</a:t>
            </a:r>
            <a:r>
              <a:rPr lang="ru-RU" dirty="0"/>
              <a:t>, </a:t>
            </a:r>
            <a:r>
              <a:rPr lang="ru-RU" dirty="0" err="1"/>
              <a:t>мишићима</a:t>
            </a:r>
            <a:r>
              <a:rPr lang="ru-RU" dirty="0"/>
              <a:t>, костима, </a:t>
            </a:r>
            <a:r>
              <a:rPr lang="ru-RU" dirty="0" err="1"/>
              <a:t>нервима</a:t>
            </a:r>
            <a:r>
              <a:rPr lang="ru-RU" dirty="0"/>
              <a:t> и </a:t>
            </a:r>
            <a:r>
              <a:rPr lang="ru-RU" dirty="0" err="1"/>
              <a:t>дојкама</a:t>
            </a:r>
            <a:endParaRPr lang="ru-RU" dirty="0"/>
          </a:p>
          <a:p>
            <a:pPr lvl="1"/>
            <a:r>
              <a:rPr lang="ru-RU" dirty="0" err="1" smtClean="0"/>
              <a:t>болести</a:t>
            </a:r>
            <a:r>
              <a:rPr lang="ru-RU" dirty="0" smtClean="0"/>
              <a:t> </a:t>
            </a:r>
            <a:r>
              <a:rPr lang="ru-RU" dirty="0"/>
              <a:t>органа за </a:t>
            </a:r>
            <a:r>
              <a:rPr lang="ru-RU" dirty="0" err="1"/>
              <a:t>дисање</a:t>
            </a:r>
            <a:endParaRPr lang="ru-RU" dirty="0"/>
          </a:p>
          <a:p>
            <a:pPr lvl="1"/>
            <a:r>
              <a:rPr lang="ru-RU" dirty="0" err="1" smtClean="0"/>
              <a:t>болести</a:t>
            </a:r>
            <a:r>
              <a:rPr lang="ru-RU" dirty="0" smtClean="0"/>
              <a:t> </a:t>
            </a:r>
            <a:r>
              <a:rPr lang="ru-RU" dirty="0" err="1"/>
              <a:t>срца</a:t>
            </a:r>
            <a:r>
              <a:rPr lang="ru-RU" dirty="0"/>
              <a:t> и </a:t>
            </a:r>
            <a:r>
              <a:rPr lang="ru-RU" dirty="0" err="1"/>
              <a:t>крвних</a:t>
            </a:r>
            <a:r>
              <a:rPr lang="ru-RU" dirty="0"/>
              <a:t> </a:t>
            </a:r>
            <a:r>
              <a:rPr lang="ru-RU" dirty="0" err="1"/>
              <a:t>судова</a:t>
            </a:r>
            <a:r>
              <a:rPr lang="ru-RU" dirty="0"/>
              <a:t> </a:t>
            </a:r>
          </a:p>
          <a:p>
            <a:endParaRPr lang="ru-RU" dirty="0" smtClean="0"/>
          </a:p>
          <a:p>
            <a:r>
              <a:rPr lang="ru-RU" b="1" dirty="0" smtClean="0"/>
              <a:t> </a:t>
            </a:r>
            <a:r>
              <a:rPr lang="ru-RU" b="1" dirty="0"/>
              <a:t>Да ли </a:t>
            </a:r>
            <a:r>
              <a:rPr lang="ru-RU" b="1" dirty="0" err="1"/>
              <a:t>имате</a:t>
            </a:r>
            <a:r>
              <a:rPr lang="ru-RU" b="1" dirty="0"/>
              <a:t> </a:t>
            </a:r>
            <a:r>
              <a:rPr lang="ru-RU" b="1" dirty="0" err="1"/>
              <a:t>болове</a:t>
            </a:r>
            <a:r>
              <a:rPr lang="ru-RU" b="1" dirty="0"/>
              <a:t> у грудном кошу?</a:t>
            </a:r>
          </a:p>
          <a:p>
            <a:pPr lvl="1">
              <a:lnSpc>
                <a:spcPct val="80000"/>
              </a:lnSpc>
            </a:pP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како се бол јавља  (у напору, мировању, при покретима грудног коша)</a:t>
            </a:r>
            <a:endParaRPr lang="sr-Latn-CS" altLang="sr-Latn-R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Latn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пропагација бола</a:t>
            </a:r>
          </a:p>
          <a:p>
            <a:pPr lvl="1">
              <a:lnSpc>
                <a:spcPct val="80000"/>
              </a:lnSpc>
            </a:pPr>
            <a:r>
              <a:rPr lang="sr-Latn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карактер бола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( у виду стезања, жарења, пробода)</a:t>
            </a:r>
            <a:endParaRPr lang="sr-Latn-CS" altLang="sr-Latn-R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Latn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интензитет бола</a:t>
            </a:r>
          </a:p>
          <a:p>
            <a:pPr lvl="1">
              <a:lnSpc>
                <a:spcPct val="80000"/>
              </a:lnSpc>
            </a:pPr>
            <a:r>
              <a:rPr lang="sr-Latn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дужина трајања бола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endParaRPr lang="sr-Latn-CS" altLang="sr-Latn-R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Latn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престанак бола (спонтано, узимање нитроглицерина)</a:t>
            </a:r>
            <a:endParaRPr lang="sr-Cyrl-RS" altLang="sr-Latn-R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/>
            <a:endParaRPr lang="ru-RU" dirty="0"/>
          </a:p>
          <a:p>
            <a:r>
              <a:rPr lang="ru-RU" b="1" dirty="0" smtClean="0"/>
              <a:t>Да </a:t>
            </a:r>
            <a:r>
              <a:rPr lang="ru-RU" b="1" dirty="0"/>
              <a:t>ли се </a:t>
            </a:r>
            <a:r>
              <a:rPr lang="ru-RU" b="1" dirty="0" err="1"/>
              <a:t>болови</a:t>
            </a:r>
            <a:r>
              <a:rPr lang="ru-RU" b="1" dirty="0"/>
              <a:t> </a:t>
            </a:r>
            <a:r>
              <a:rPr lang="ru-RU" b="1" dirty="0" err="1"/>
              <a:t>појачавају</a:t>
            </a:r>
            <a:r>
              <a:rPr lang="ru-RU" b="1" dirty="0"/>
              <a:t> при </a:t>
            </a:r>
            <a:r>
              <a:rPr lang="ru-RU" b="1" dirty="0" err="1"/>
              <a:t>дисању</a:t>
            </a:r>
            <a:r>
              <a:rPr lang="ru-RU" b="1" dirty="0"/>
              <a:t> и </a:t>
            </a:r>
            <a:r>
              <a:rPr lang="ru-RU" b="1" dirty="0" err="1"/>
              <a:t>кашљу</a:t>
            </a:r>
            <a:r>
              <a:rPr lang="ru-RU" b="1" dirty="0"/>
              <a:t>?</a:t>
            </a:r>
          </a:p>
          <a:p>
            <a:pPr lvl="1"/>
            <a:r>
              <a:rPr lang="ru-RU" dirty="0" smtClean="0"/>
              <a:t>	 </a:t>
            </a:r>
            <a:r>
              <a:rPr lang="ru-RU" dirty="0" err="1"/>
              <a:t>запаљење</a:t>
            </a:r>
            <a:r>
              <a:rPr lang="ru-RU" dirty="0"/>
              <a:t> </a:t>
            </a:r>
            <a:r>
              <a:rPr lang="ru-RU" dirty="0" err="1"/>
              <a:t>паријеталне</a:t>
            </a:r>
            <a:r>
              <a:rPr lang="ru-RU" dirty="0"/>
              <a:t> </a:t>
            </a:r>
            <a:r>
              <a:rPr lang="ru-RU" dirty="0" err="1" smtClean="0"/>
              <a:t>плеуре</a:t>
            </a:r>
            <a:r>
              <a:rPr lang="ru-RU" dirty="0" smtClean="0"/>
              <a:t> </a:t>
            </a:r>
            <a:endParaRPr lang="ru-RU" dirty="0"/>
          </a:p>
          <a:p>
            <a:pPr marL="0" indent="0">
              <a:buNone/>
            </a:pP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2662215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1224"/>
    </mc:Choice>
    <mc:Fallback>
      <p:transition spd="slow" advTm="61224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Кардиоваскуларни систем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334" y="1975041"/>
            <a:ext cx="8596668" cy="3880773"/>
          </a:xfrm>
        </p:spPr>
        <p:txBody>
          <a:bodyPr>
            <a:normAutofit/>
          </a:bodyPr>
          <a:lstStyle/>
          <a:p>
            <a:r>
              <a:rPr lang="ru-RU" dirty="0"/>
              <a:t>Код </a:t>
            </a:r>
            <a:r>
              <a:rPr lang="ru-RU" dirty="0" err="1"/>
              <a:t>болесника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срчаном</a:t>
            </a:r>
            <a:r>
              <a:rPr lang="ru-RU" dirty="0"/>
              <a:t> </a:t>
            </a:r>
            <a:r>
              <a:rPr lang="ru-RU" dirty="0" err="1" smtClean="0"/>
              <a:t>слабошћу</a:t>
            </a:r>
            <a:r>
              <a:rPr lang="ru-RU" dirty="0" smtClean="0"/>
              <a:t> </a:t>
            </a:r>
            <a:r>
              <a:rPr lang="ru-RU" dirty="0" err="1" smtClean="0"/>
              <a:t>осећај</a:t>
            </a:r>
            <a:r>
              <a:rPr lang="ru-RU" dirty="0" smtClean="0"/>
              <a:t> </a:t>
            </a:r>
            <a:r>
              <a:rPr lang="ru-RU" dirty="0" err="1" smtClean="0"/>
              <a:t>недостака</a:t>
            </a:r>
            <a:r>
              <a:rPr lang="ru-RU" dirty="0" smtClean="0"/>
              <a:t> </a:t>
            </a:r>
            <a:r>
              <a:rPr lang="ru-RU" dirty="0" err="1" smtClean="0"/>
              <a:t>ваздуха</a:t>
            </a:r>
            <a:r>
              <a:rPr lang="ru-RU" dirty="0" smtClean="0"/>
              <a:t> (</a:t>
            </a:r>
            <a:r>
              <a:rPr lang="ru-RU" dirty="0" err="1" smtClean="0"/>
              <a:t>диспнеје</a:t>
            </a:r>
            <a:r>
              <a:rPr lang="ru-RU" dirty="0" smtClean="0"/>
              <a:t>) </a:t>
            </a:r>
            <a:r>
              <a:rPr lang="ru-RU" dirty="0" err="1" smtClean="0"/>
              <a:t>је</a:t>
            </a:r>
            <a:r>
              <a:rPr lang="ru-RU" dirty="0" smtClean="0"/>
              <a:t> </a:t>
            </a:r>
            <a:r>
              <a:rPr lang="ru-RU" dirty="0" err="1" smtClean="0"/>
              <a:t>један</a:t>
            </a:r>
            <a:r>
              <a:rPr lang="ru-RU" dirty="0" smtClean="0"/>
              <a:t> од </a:t>
            </a:r>
            <a:r>
              <a:rPr lang="ru-RU" dirty="0" err="1" smtClean="0"/>
              <a:t>главних</a:t>
            </a:r>
            <a:r>
              <a:rPr lang="ru-RU" dirty="0" smtClean="0"/>
              <a:t> симптома и </a:t>
            </a:r>
            <a:r>
              <a:rPr lang="ru-RU" dirty="0" err="1" smtClean="0"/>
              <a:t>тежина</a:t>
            </a:r>
            <a:r>
              <a:rPr lang="ru-RU" dirty="0" smtClean="0"/>
              <a:t> </a:t>
            </a:r>
            <a:r>
              <a:rPr lang="ru-RU" dirty="0" err="1" smtClean="0"/>
              <a:t>болести</a:t>
            </a:r>
            <a:r>
              <a:rPr lang="ru-RU" dirty="0" smtClean="0"/>
              <a:t> се </a:t>
            </a:r>
            <a:r>
              <a:rPr lang="ru-RU" dirty="0" err="1" smtClean="0"/>
              <a:t>карактерише</a:t>
            </a:r>
            <a:r>
              <a:rPr lang="ru-RU" dirty="0" smtClean="0"/>
              <a:t> </a:t>
            </a:r>
            <a:r>
              <a:rPr lang="ru-RU" dirty="0" err="1" smtClean="0"/>
              <a:t>према</a:t>
            </a:r>
            <a:r>
              <a:rPr lang="ru-RU" dirty="0" smtClean="0"/>
              <a:t> </a:t>
            </a:r>
            <a:r>
              <a:rPr lang="ru-RU" dirty="0" err="1" smtClean="0"/>
              <a:t>степену</a:t>
            </a:r>
            <a:r>
              <a:rPr lang="ru-RU" dirty="0" smtClean="0"/>
              <a:t> </a:t>
            </a:r>
            <a:r>
              <a:rPr lang="ru-RU" dirty="0" err="1" smtClean="0"/>
              <a:t>оптерећења</a:t>
            </a:r>
            <a:r>
              <a:rPr lang="ru-RU" dirty="0" smtClean="0"/>
              <a:t> </a:t>
            </a:r>
            <a:r>
              <a:rPr lang="ru-RU" dirty="0" err="1" smtClean="0"/>
              <a:t>када</a:t>
            </a:r>
            <a:r>
              <a:rPr lang="ru-RU" dirty="0" smtClean="0"/>
              <a:t> се </a:t>
            </a:r>
            <a:r>
              <a:rPr lang="ru-RU" dirty="0" err="1" smtClean="0"/>
              <a:t>диспнеја</a:t>
            </a:r>
            <a:r>
              <a:rPr lang="ru-RU" dirty="0" smtClean="0"/>
              <a:t> </a:t>
            </a:r>
            <a:r>
              <a:rPr lang="ru-RU" dirty="0" err="1" smtClean="0"/>
              <a:t>јавља</a:t>
            </a:r>
            <a:r>
              <a:rPr lang="ru-RU" dirty="0" smtClean="0"/>
              <a:t> (</a:t>
            </a:r>
            <a:r>
              <a:rPr lang="sr-Latn-RS" dirty="0" smtClean="0"/>
              <a:t>NYHA </a:t>
            </a:r>
            <a:r>
              <a:rPr lang="sr-Cyrl-RS" dirty="0" smtClean="0"/>
              <a:t>класификација). </a:t>
            </a:r>
            <a:endParaRPr lang="sr-Cyrl-RS" dirty="0"/>
          </a:p>
          <a:p>
            <a:pPr lvl="1"/>
            <a:r>
              <a:rPr lang="ru-RU" dirty="0" err="1" smtClean="0"/>
              <a:t>Осећај</a:t>
            </a:r>
            <a:r>
              <a:rPr lang="ru-RU" dirty="0" smtClean="0"/>
              <a:t> недостатка </a:t>
            </a:r>
            <a:r>
              <a:rPr lang="ru-RU" dirty="0" err="1" smtClean="0"/>
              <a:t>ваздуха</a:t>
            </a:r>
            <a:r>
              <a:rPr lang="ru-RU" dirty="0" smtClean="0"/>
              <a:t> се </a:t>
            </a:r>
            <a:r>
              <a:rPr lang="ru-RU" dirty="0" err="1" smtClean="0"/>
              <a:t>најпре</a:t>
            </a:r>
            <a:r>
              <a:rPr lang="ru-RU" dirty="0" smtClean="0"/>
              <a:t> </a:t>
            </a:r>
            <a:r>
              <a:rPr lang="ru-RU" dirty="0" err="1" smtClean="0"/>
              <a:t>јавља</a:t>
            </a:r>
            <a:r>
              <a:rPr lang="ru-RU" dirty="0" smtClean="0"/>
              <a:t> у </a:t>
            </a:r>
            <a:r>
              <a:rPr lang="sr-Cyrl-RS" dirty="0" smtClean="0"/>
              <a:t>већем </a:t>
            </a:r>
            <a:r>
              <a:rPr lang="ru-RU" dirty="0" smtClean="0"/>
              <a:t>напору (</a:t>
            </a:r>
            <a:r>
              <a:rPr lang="sr-Latn-RS" dirty="0" smtClean="0"/>
              <a:t>NYHA I), </a:t>
            </a:r>
            <a:r>
              <a:rPr lang="ru-RU" dirty="0" smtClean="0"/>
              <a:t>а у </a:t>
            </a:r>
            <a:r>
              <a:rPr lang="ru-RU" dirty="0" err="1" smtClean="0"/>
              <a:t>најтежим</a:t>
            </a:r>
            <a:r>
              <a:rPr lang="ru-RU" dirty="0" smtClean="0"/>
              <a:t> </a:t>
            </a:r>
            <a:r>
              <a:rPr lang="ru-RU" dirty="0" err="1" smtClean="0"/>
              <a:t>случајевима</a:t>
            </a:r>
            <a:r>
              <a:rPr lang="ru-RU" dirty="0" smtClean="0"/>
              <a:t> и у </a:t>
            </a:r>
            <a:r>
              <a:rPr lang="ru-RU" dirty="0" err="1" smtClean="0"/>
              <a:t>мировању</a:t>
            </a:r>
            <a:r>
              <a:rPr lang="ru-RU" dirty="0" smtClean="0"/>
              <a:t> (</a:t>
            </a:r>
            <a:r>
              <a:rPr lang="sr-Latn-RS" dirty="0" smtClean="0"/>
              <a:t>NYHA IV)</a:t>
            </a:r>
            <a:r>
              <a:rPr lang="ru-RU" dirty="0" smtClean="0"/>
              <a:t>.</a:t>
            </a:r>
          </a:p>
          <a:p>
            <a:pPr lvl="1"/>
            <a:r>
              <a:rPr lang="ru-RU" dirty="0" err="1" smtClean="0"/>
              <a:t>Отежан</a:t>
            </a:r>
            <a:r>
              <a:rPr lang="ru-RU" dirty="0" smtClean="0"/>
              <a:t> </a:t>
            </a:r>
            <a:r>
              <a:rPr lang="ru-RU" dirty="0" err="1" smtClean="0"/>
              <a:t>је</a:t>
            </a:r>
            <a:r>
              <a:rPr lang="ru-RU" dirty="0" smtClean="0"/>
              <a:t> и </a:t>
            </a:r>
            <a:r>
              <a:rPr lang="ru-RU" dirty="0" err="1" smtClean="0"/>
              <a:t>иснпиријум</a:t>
            </a:r>
            <a:r>
              <a:rPr lang="ru-RU" dirty="0" smtClean="0"/>
              <a:t> и </a:t>
            </a:r>
            <a:r>
              <a:rPr lang="ru-RU" dirty="0" err="1" smtClean="0"/>
              <a:t>експиријум</a:t>
            </a:r>
            <a:r>
              <a:rPr lang="ru-RU" dirty="0" smtClean="0"/>
              <a:t>.</a:t>
            </a:r>
          </a:p>
          <a:p>
            <a:pPr lvl="1"/>
            <a:r>
              <a:rPr lang="ru-RU" dirty="0" err="1" smtClean="0"/>
              <a:t>Ортопнеја</a:t>
            </a:r>
            <a:r>
              <a:rPr lang="ru-RU" dirty="0" smtClean="0"/>
              <a:t>, </a:t>
            </a:r>
            <a:r>
              <a:rPr lang="ru-RU" dirty="0" err="1" smtClean="0"/>
              <a:t>немогућност</a:t>
            </a:r>
            <a:r>
              <a:rPr lang="ru-RU" dirty="0" smtClean="0"/>
              <a:t> да се лежи на равном </a:t>
            </a:r>
            <a:r>
              <a:rPr lang="ru-RU" dirty="0" err="1" smtClean="0"/>
              <a:t>услед</a:t>
            </a:r>
            <a:r>
              <a:rPr lang="ru-RU" dirty="0" smtClean="0"/>
              <a:t> </a:t>
            </a:r>
            <a:r>
              <a:rPr lang="ru-RU" dirty="0" err="1" smtClean="0"/>
              <a:t>интензивирања</a:t>
            </a:r>
            <a:r>
              <a:rPr lang="ru-RU" dirty="0" smtClean="0"/>
              <a:t> </a:t>
            </a:r>
            <a:r>
              <a:rPr lang="ru-RU" dirty="0" err="1" smtClean="0"/>
              <a:t>осећаја</a:t>
            </a:r>
            <a:r>
              <a:rPr lang="ru-RU" dirty="0" smtClean="0"/>
              <a:t> недостатка </a:t>
            </a:r>
            <a:r>
              <a:rPr lang="ru-RU" dirty="0" err="1" smtClean="0"/>
              <a:t>ваздуха</a:t>
            </a:r>
            <a:r>
              <a:rPr lang="ru-RU" dirty="0" smtClean="0"/>
              <a:t>, </a:t>
            </a:r>
            <a:r>
              <a:rPr lang="ru-RU" dirty="0" err="1" smtClean="0"/>
              <a:t>пацијент</a:t>
            </a:r>
            <a:r>
              <a:rPr lang="ru-RU" dirty="0" smtClean="0"/>
              <a:t> проводи </a:t>
            </a:r>
            <a:r>
              <a:rPr lang="ru-RU" dirty="0" err="1" smtClean="0"/>
              <a:t>ноћ</a:t>
            </a:r>
            <a:r>
              <a:rPr lang="ru-RU" dirty="0" smtClean="0"/>
              <a:t> у </a:t>
            </a:r>
            <a:r>
              <a:rPr lang="ru-RU" dirty="0" err="1" smtClean="0"/>
              <a:t>седећем</a:t>
            </a:r>
            <a:r>
              <a:rPr lang="ru-RU" dirty="0" smtClean="0"/>
              <a:t> </a:t>
            </a:r>
            <a:r>
              <a:rPr lang="ru-RU" dirty="0" err="1" smtClean="0"/>
              <a:t>положају</a:t>
            </a:r>
            <a:r>
              <a:rPr lang="ru-RU" dirty="0" smtClean="0"/>
              <a:t>.</a:t>
            </a:r>
          </a:p>
          <a:p>
            <a:pPr lvl="1"/>
            <a:r>
              <a:rPr lang="ru-RU" dirty="0" smtClean="0"/>
              <a:t>Напади </a:t>
            </a:r>
            <a:r>
              <a:rPr lang="ru-RU" dirty="0" err="1" smtClean="0"/>
              <a:t>ноћног</a:t>
            </a:r>
            <a:r>
              <a:rPr lang="ru-RU" dirty="0" smtClean="0"/>
              <a:t> </a:t>
            </a:r>
            <a:r>
              <a:rPr lang="ru-RU" dirty="0" err="1" smtClean="0"/>
              <a:t>гушења</a:t>
            </a:r>
            <a:r>
              <a:rPr lang="ru-RU" dirty="0" smtClean="0"/>
              <a:t> – </a:t>
            </a:r>
            <a:r>
              <a:rPr lang="ru-RU" dirty="0" err="1" smtClean="0"/>
              <a:t>пароскизмална</a:t>
            </a:r>
            <a:r>
              <a:rPr lang="ru-RU" dirty="0" smtClean="0"/>
              <a:t> </a:t>
            </a:r>
            <a:r>
              <a:rPr lang="ru-RU" dirty="0" err="1" smtClean="0"/>
              <a:t>ноћна</a:t>
            </a:r>
            <a:r>
              <a:rPr lang="ru-RU" dirty="0" smtClean="0"/>
              <a:t> </a:t>
            </a:r>
            <a:r>
              <a:rPr lang="ru-RU" dirty="0" err="1" smtClean="0"/>
              <a:t>диспнеја</a:t>
            </a:r>
            <a:r>
              <a:rPr lang="ru-RU" dirty="0" smtClean="0"/>
              <a:t>.</a:t>
            </a:r>
          </a:p>
          <a:p>
            <a:pPr lvl="1"/>
            <a:r>
              <a:rPr lang="ru-RU" dirty="0" smtClean="0"/>
              <a:t>Едем </a:t>
            </a:r>
            <a:r>
              <a:rPr lang="ru-RU" dirty="0" err="1" smtClean="0"/>
              <a:t>плућа</a:t>
            </a:r>
            <a:r>
              <a:rPr lang="ru-RU" dirty="0" smtClean="0"/>
              <a:t> – </a:t>
            </a:r>
            <a:r>
              <a:rPr lang="ru-RU" dirty="0" err="1" smtClean="0"/>
              <a:t>најтежи</a:t>
            </a:r>
            <a:r>
              <a:rPr lang="ru-RU" dirty="0" smtClean="0"/>
              <a:t> степен </a:t>
            </a:r>
            <a:r>
              <a:rPr lang="ru-RU" dirty="0" err="1" smtClean="0"/>
              <a:t>срчане</a:t>
            </a:r>
            <a:r>
              <a:rPr lang="ru-RU" dirty="0" smtClean="0"/>
              <a:t> слабости, </a:t>
            </a:r>
            <a:r>
              <a:rPr lang="ru-RU" dirty="0" err="1" smtClean="0"/>
              <a:t>услед</a:t>
            </a:r>
            <a:r>
              <a:rPr lang="ru-RU" dirty="0" smtClean="0"/>
              <a:t> </a:t>
            </a:r>
            <a:r>
              <a:rPr lang="ru-RU" dirty="0" err="1" smtClean="0"/>
              <a:t>накупљања</a:t>
            </a:r>
            <a:r>
              <a:rPr lang="ru-RU" dirty="0" smtClean="0"/>
              <a:t> </a:t>
            </a:r>
            <a:r>
              <a:rPr lang="ru-RU" dirty="0" err="1" smtClean="0"/>
              <a:t>течно</a:t>
            </a:r>
            <a:r>
              <a:rPr lang="sr-Cyrl-RS" dirty="0"/>
              <a:t>с</a:t>
            </a:r>
            <a:r>
              <a:rPr lang="ru-RU" dirty="0" err="1" smtClean="0"/>
              <a:t>ти</a:t>
            </a:r>
            <a:r>
              <a:rPr lang="ru-RU" dirty="0" smtClean="0"/>
              <a:t> у </a:t>
            </a:r>
            <a:r>
              <a:rPr lang="ru-RU" dirty="0" err="1" smtClean="0"/>
              <a:t>плућним</a:t>
            </a:r>
            <a:r>
              <a:rPr lang="ru-RU" dirty="0" smtClean="0"/>
              <a:t> </a:t>
            </a:r>
            <a:r>
              <a:rPr lang="ru-RU" dirty="0" err="1" smtClean="0"/>
              <a:t>алвеолама</a:t>
            </a:r>
            <a:r>
              <a:rPr lang="ru-RU" dirty="0" smtClean="0"/>
              <a:t> </a:t>
            </a:r>
            <a:r>
              <a:rPr lang="ru-RU" dirty="0" err="1" smtClean="0"/>
              <a:t>болесник</a:t>
            </a:r>
            <a:r>
              <a:rPr lang="ru-RU" dirty="0" smtClean="0"/>
              <a:t> </a:t>
            </a:r>
            <a:r>
              <a:rPr lang="ru-RU" dirty="0" err="1" smtClean="0"/>
              <a:t>осећа</a:t>
            </a:r>
            <a:r>
              <a:rPr lang="ru-RU" dirty="0" smtClean="0"/>
              <a:t> </a:t>
            </a:r>
            <a:r>
              <a:rPr lang="ru-RU" dirty="0" err="1" smtClean="0"/>
              <a:t>гушење</a:t>
            </a:r>
            <a:r>
              <a:rPr lang="ru-RU" dirty="0" smtClean="0"/>
              <a:t>, </a:t>
            </a:r>
            <a:r>
              <a:rPr lang="ru-RU" dirty="0" err="1" smtClean="0"/>
              <a:t>кашаљ</a:t>
            </a:r>
            <a:r>
              <a:rPr lang="ru-RU" dirty="0" smtClean="0"/>
              <a:t>, </a:t>
            </a:r>
            <a:r>
              <a:rPr lang="ru-RU" dirty="0" err="1" smtClean="0"/>
              <a:t>искашљавање</a:t>
            </a:r>
            <a:r>
              <a:rPr lang="ru-RU" dirty="0" smtClean="0"/>
              <a:t> </a:t>
            </a:r>
            <a:r>
              <a:rPr lang="ru-RU" dirty="0" err="1" smtClean="0"/>
              <a:t>пенушавог</a:t>
            </a:r>
            <a:r>
              <a:rPr lang="ru-RU" dirty="0" smtClean="0"/>
              <a:t>, </a:t>
            </a:r>
            <a:r>
              <a:rPr lang="ru-RU" dirty="0" err="1" smtClean="0"/>
              <a:t>сукрвичавог</a:t>
            </a:r>
            <a:r>
              <a:rPr lang="ru-RU" dirty="0" smtClean="0"/>
              <a:t> </a:t>
            </a:r>
            <a:r>
              <a:rPr lang="ru-RU" dirty="0" err="1" smtClean="0"/>
              <a:t>испљувка</a:t>
            </a:r>
            <a:r>
              <a:rPr lang="ru-RU" dirty="0" smtClean="0"/>
              <a:t>, </a:t>
            </a:r>
            <a:r>
              <a:rPr lang="ru-RU" dirty="0" err="1" smtClean="0"/>
              <a:t>уплашен</a:t>
            </a:r>
            <a:r>
              <a:rPr lang="ru-RU" dirty="0" smtClean="0"/>
              <a:t> </a:t>
            </a:r>
            <a:r>
              <a:rPr lang="ru-RU" dirty="0" err="1" smtClean="0"/>
              <a:t>је</a:t>
            </a:r>
            <a:r>
              <a:rPr lang="ru-RU" dirty="0" smtClean="0"/>
              <a:t> и </a:t>
            </a:r>
            <a:r>
              <a:rPr lang="ru-RU" dirty="0" err="1" smtClean="0"/>
              <a:t>узнемирен</a:t>
            </a:r>
            <a:r>
              <a:rPr lang="ru-RU" dirty="0" smtClean="0"/>
              <a:t>.</a:t>
            </a:r>
          </a:p>
          <a:p>
            <a:pPr lvl="1"/>
            <a:endParaRPr lang="ru-RU" dirty="0"/>
          </a:p>
          <a:p>
            <a:endParaRPr lang="sr-Cyrl-R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3002" y="1930400"/>
            <a:ext cx="3183489" cy="36861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9180" y="5616544"/>
            <a:ext cx="1957311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6354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779"/>
    </mc:Choice>
    <mc:Fallback>
      <p:transition spd="slow" advTm="70779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Кардиоваскуларни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71600"/>
            <a:ext cx="7925006" cy="518159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</a:pPr>
            <a:r>
              <a:rPr lang="sr-Latn-CS" altLang="sr-Latn-RS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Да ли имате бол иза грудне кости</a:t>
            </a:r>
            <a:r>
              <a:rPr lang="sr-Latn-CS" altLang="sr-Latn-RS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?</a:t>
            </a:r>
            <a:r>
              <a:rPr lang="sr-Cyrl-RS" altLang="sr-Latn-RS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sr-Cyrl-RS" altLang="sr-Latn-RS" sz="19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(ангина пекторис, акутни ифаркт миокарда, дисекција аорте, плућна емболија, перикардитис, мишићно-коштани бол)</a:t>
            </a:r>
            <a:endParaRPr lang="sr-Latn-CS" altLang="sr-Latn-RS" sz="19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Latn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локализација </a:t>
            </a:r>
            <a:r>
              <a:rPr lang="sr-Latn-C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бола</a:t>
            </a:r>
            <a:r>
              <a:rPr lang="sr-Cyrl-R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sr-Cyrl-R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како се бол јавља  (у напору, мировању, при покретима грудног коша)</a:t>
            </a:r>
            <a:endParaRPr lang="sr-Latn-CS" altLang="sr-Latn-RS" sz="20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Latn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пропагација бола</a:t>
            </a:r>
          </a:p>
          <a:p>
            <a:pPr lvl="1">
              <a:lnSpc>
                <a:spcPct val="80000"/>
              </a:lnSpc>
            </a:pPr>
            <a:r>
              <a:rPr lang="sr-Latn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карактер </a:t>
            </a:r>
            <a:r>
              <a:rPr lang="sr-Latn-C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бола</a:t>
            </a:r>
            <a:r>
              <a:rPr lang="sr-Cyrl-R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( у виду стезања, жарења, пробода)</a:t>
            </a:r>
            <a:endParaRPr lang="sr-Latn-CS" altLang="sr-Latn-RS" sz="20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Latn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интензитет бола</a:t>
            </a:r>
          </a:p>
          <a:p>
            <a:pPr lvl="1">
              <a:lnSpc>
                <a:spcPct val="80000"/>
              </a:lnSpc>
            </a:pPr>
            <a:r>
              <a:rPr lang="sr-Latn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дужина трајања </a:t>
            </a:r>
            <a:r>
              <a:rPr lang="sr-Latn-C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бола</a:t>
            </a:r>
            <a:r>
              <a:rPr lang="sr-Cyrl-R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endParaRPr lang="sr-Latn-CS" altLang="sr-Latn-RS" sz="20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Latn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престанак бола (спонтано, узимање нитроглицерина</a:t>
            </a:r>
            <a:r>
              <a:rPr lang="sr-Latn-C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  <a:endParaRPr lang="sr-Cyrl-RS" altLang="sr-Latn-RS" sz="20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sr-Cyrl-RS" altLang="sr-Latn-RS" sz="20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sr-Latn-RS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Да ли </a:t>
            </a:r>
            <a:r>
              <a:rPr lang="ru-RU" altLang="sr-Latn-RS" sz="22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имате</a:t>
            </a:r>
            <a:r>
              <a:rPr lang="ru-RU" altLang="sr-Latn-RS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 бол </a:t>
            </a:r>
            <a:r>
              <a:rPr lang="ru-RU" altLang="sr-Latn-RS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у </a:t>
            </a:r>
            <a:r>
              <a:rPr lang="ru-RU" altLang="sr-Latn-RS" sz="22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ногама</a:t>
            </a:r>
            <a:r>
              <a:rPr lang="ru-RU" altLang="sr-Latn-RS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?</a:t>
            </a:r>
            <a:endParaRPr lang="ru-RU" altLang="sr-Latn-RS" sz="22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л</a:t>
            </a:r>
            <a:r>
              <a:rPr lang="sr-Cyrl-R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окализација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к</a:t>
            </a:r>
            <a:r>
              <a:rPr lang="sr-Cyrl-R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ако се бол јавља (у напору, мировању, коју дистанцу пацијент може да прође до настанка бола)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каракатер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и</a:t>
            </a:r>
            <a:r>
              <a:rPr lang="sr-Cyrl-R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нтензитет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д</a:t>
            </a:r>
            <a:r>
              <a:rPr lang="sr-Cyrl-R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ужина трајања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к</a:t>
            </a:r>
            <a:r>
              <a:rPr lang="sr-Cyrl-R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ако преестаје</a:t>
            </a:r>
          </a:p>
          <a:p>
            <a:pPr>
              <a:lnSpc>
                <a:spcPct val="80000"/>
              </a:lnSpc>
            </a:pPr>
            <a:endParaRPr lang="sr-Cyrl-RS" dirty="0">
              <a:solidFill>
                <a:schemeClr val="tx2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2340" y="1540935"/>
            <a:ext cx="3589660" cy="4042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134600" y="534630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400" dirty="0" smtClean="0"/>
              <a:t>Frank </a:t>
            </a:r>
            <a:r>
              <a:rPr lang="sr-Latn-RS" sz="1400" dirty="0"/>
              <a:t>Netter</a:t>
            </a:r>
            <a:endParaRPr lang="sr-Cyrl-RS" sz="1400" dirty="0"/>
          </a:p>
        </p:txBody>
      </p:sp>
    </p:spTree>
    <p:extLst>
      <p:ext uri="{BB962C8B-B14F-4D97-AF65-F5344CB8AC3E}">
        <p14:creationId xmlns:p14="http://schemas.microsoft.com/office/powerpoint/2010/main" xmlns="" val="17448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5551"/>
    </mc:Choice>
    <mc:Fallback>
      <p:transition spd="slow" advTm="85551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Кардиоваскуларни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18733"/>
            <a:ext cx="8596668" cy="4322629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sr-Latn-CS" altLang="sr-Latn-RS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 Да ли имате отоке на ногама?</a:t>
            </a:r>
          </a:p>
          <a:p>
            <a:pPr lvl="1">
              <a:lnSpc>
                <a:spcPct val="80000"/>
              </a:lnSpc>
            </a:pPr>
            <a:r>
              <a:rPr lang="sr-Latn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једнострано или </a:t>
            </a:r>
            <a:r>
              <a:rPr lang="sr-Latn-C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обострано</a:t>
            </a:r>
            <a:r>
              <a:rPr lang="sr-Cyrl-R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(срчана слабост, варикозитети ногу, запаљење вена ногу)</a:t>
            </a:r>
            <a:endParaRPr lang="sr-Latn-CS" altLang="sr-Latn-RS" sz="20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Latn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ујутру, увече, током целог </a:t>
            </a:r>
            <a:r>
              <a:rPr lang="sr-Latn-C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дана</a:t>
            </a:r>
            <a:endParaRPr lang="sr-Cyrl-RS" altLang="sr-Latn-RS" sz="20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sr-Cyrl-RS" altLang="sr-Latn-RS" sz="22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sr-Cyrl-RS" altLang="sr-Latn-RS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Да ли осећате прескакање или лупање срца?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sr-Cyrl-RS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sr-Cyrl-RS" altLang="sr-Latn-RS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(прескоци срца, напади тахикардије, нервоза, хипертироза, анемија, лекови…)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к</a:t>
            </a:r>
            <a:r>
              <a:rPr lang="sr-Cyrl-R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ако се јавља (изненада, постепено)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п</a:t>
            </a:r>
            <a:r>
              <a:rPr lang="sr-Cyrl-R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оремећаји стања свести (губитак свести, вртоглавица)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д</a:t>
            </a:r>
            <a:r>
              <a:rPr lang="sr-Cyrl-R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ужина трајања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п</a:t>
            </a:r>
            <a:r>
              <a:rPr lang="sr-Cyrl-R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рестанак тегоба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учесталост</a:t>
            </a:r>
          </a:p>
          <a:p>
            <a:pPr lvl="1">
              <a:lnSpc>
                <a:spcPct val="80000"/>
              </a:lnSpc>
            </a:pPr>
            <a:endParaRPr lang="sr-Latn-CS" altLang="sr-Latn-RS" sz="20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1439093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8986"/>
    </mc:Choice>
    <mc:Fallback>
      <p:transition spd="slow" advTm="78986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ГАСТРОИНТЕСТИНАЛНИ СИСТЕМ</a:t>
            </a:r>
            <a:br>
              <a:rPr lang="sr-Cyrl-RS" dirty="0"/>
            </a:b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90133"/>
            <a:ext cx="8596668" cy="536786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sr-Latn-CS" altLang="sr-Latn-RS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Да </a:t>
            </a:r>
            <a:r>
              <a:rPr lang="sr-Latn-CS" altLang="sr-Latn-RS" b="1" dirty="0">
                <a:solidFill>
                  <a:schemeClr val="tx2"/>
                </a:solidFill>
                <a:latin typeface="Times New Roman" panose="02020603050405020304" pitchFamily="18" charset="0"/>
              </a:rPr>
              <a:t>ли имате добар апетит или </a:t>
            </a:r>
            <a:r>
              <a:rPr lang="sr-Latn-CS" altLang="sr-Latn-RS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не?</a:t>
            </a:r>
            <a:endParaRPr lang="sr-Cyrl-RS" altLang="sr-Latn-RS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914400" lvl="2" indent="0">
              <a:lnSpc>
                <a:spcPct val="80000"/>
              </a:lnSpc>
              <a:buNone/>
            </a:pPr>
            <a:r>
              <a:rPr lang="ru-RU" altLang="sr-Latn-RS" sz="18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Анорексија</a:t>
            </a:r>
            <a:r>
              <a:rPr lang="ru-RU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губитак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 или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смањење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осећаја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глади -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гастритис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, неоплазме </a:t>
            </a:r>
            <a:r>
              <a:rPr lang="ru-RU" altLang="sr-Latn-RS" sz="17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желуца</a:t>
            </a:r>
            <a:r>
              <a:rPr lang="ru-RU" altLang="sr-Latn-RS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панкреаса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sz="17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црева</a:t>
            </a:r>
            <a:r>
              <a:rPr lang="ru-RU" altLang="sr-Latn-RS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sz="17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ентеритис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17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колитис</a:t>
            </a:r>
            <a:r>
              <a:rPr lang="ru-RU" altLang="sr-Latn-RS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депресија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болести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17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зависности</a:t>
            </a:r>
            <a:r>
              <a:rPr lang="ru-RU" altLang="sr-Latn-RS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бубрежна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17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инсуфицијенција</a:t>
            </a:r>
            <a:r>
              <a:rPr lang="ru-RU" altLang="sr-Latn-RS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sz="17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срчана</a:t>
            </a:r>
            <a:r>
              <a:rPr lang="ru-RU" altLang="sr-Latn-RS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17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инсуфицијенција</a:t>
            </a:r>
            <a:r>
              <a:rPr lang="ru-RU" altLang="sr-Latn-RS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  <a:endParaRPr lang="sr-Cyrl-RS" altLang="sr-Latn-RS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sr-Latn-RS" b="1" dirty="0">
                <a:solidFill>
                  <a:schemeClr val="tx2"/>
                </a:solidFill>
                <a:latin typeface="Times New Roman" panose="02020603050405020304" pitchFamily="18" charset="0"/>
              </a:rPr>
              <a:t> Да ли </a:t>
            </a:r>
            <a:r>
              <a:rPr lang="ru-RU" altLang="sr-Latn-RS" b="1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имате</a:t>
            </a:r>
            <a:r>
              <a:rPr lang="ru-RU" altLang="sr-Latn-RS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b="1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сметње</a:t>
            </a:r>
            <a:r>
              <a:rPr lang="ru-RU" altLang="sr-Latn-RS" b="1" dirty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b="1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болове</a:t>
            </a:r>
            <a:r>
              <a:rPr lang="ru-RU" altLang="sr-Latn-RS" b="1" dirty="0">
                <a:solidFill>
                  <a:schemeClr val="tx2"/>
                </a:solidFill>
                <a:latin typeface="Times New Roman" panose="02020603050405020304" pitchFamily="18" charset="0"/>
              </a:rPr>
              <a:t> при </a:t>
            </a:r>
            <a:r>
              <a:rPr lang="ru-RU" altLang="sr-Latn-RS" b="1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гутању</a:t>
            </a:r>
            <a:r>
              <a:rPr lang="ru-RU" altLang="sr-Latn-RS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b="1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хране</a:t>
            </a:r>
            <a:r>
              <a:rPr lang="ru-RU" altLang="sr-Latn-RS" b="1" dirty="0">
                <a:solidFill>
                  <a:schemeClr val="tx2"/>
                </a:solidFill>
                <a:latin typeface="Times New Roman" panose="02020603050405020304" pitchFamily="18" charset="0"/>
              </a:rPr>
              <a:t>? </a:t>
            </a:r>
            <a:endParaRPr lang="ru-RU" altLang="sr-Latn-RS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         Дисфагија - отежано гутање хране и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течности, лезије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у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устима, 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увећање вратних лимфних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жлезда,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запаљење штитасте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жлезде, 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мијастенија гравис,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тровање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оловом,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алкохолом, 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обољења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једњака</a:t>
            </a:r>
            <a:r>
              <a:rPr lang="sr-Latn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(спазам једњака), обољења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вратног дела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кичме</a:t>
            </a:r>
            <a:r>
              <a:rPr lang="sr-Latn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indent="-285750">
              <a:lnSpc>
                <a:spcPct val="80000"/>
              </a:lnSpc>
            </a:pPr>
            <a:r>
              <a:rPr lang="sr-Latn-C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sr-Latn-CS" altLang="sr-Latn-RS" b="1" dirty="0">
                <a:solidFill>
                  <a:schemeClr val="tx2"/>
                </a:solidFill>
                <a:latin typeface="Times New Roman" panose="02020603050405020304" pitchFamily="18" charset="0"/>
              </a:rPr>
              <a:t>Да ли имате муку, гађење и повраћање</a:t>
            </a:r>
            <a:r>
              <a:rPr lang="sr-Latn-CS" altLang="sr-Latn-RS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?</a:t>
            </a:r>
            <a:endParaRPr lang="sr-Cyrl-RS" altLang="sr-Latn-R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	Диспепсија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- осећај непријатности у желуцу након узимања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хране - хиперацидитет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желудачног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садржаја,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обољења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желуца,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обољења танког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црева,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обољења дебелог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црева,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неправилна исхрана 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	Горушица (</a:t>
            </a:r>
            <a:r>
              <a:rPr lang="sr-Latn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pyrosis)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- осећај паљења или печења иза грудне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кости,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хронично запаљење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желуца,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запаљење слузнице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једњака,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улкусна болест </a:t>
            </a:r>
            <a:r>
              <a:rPr lang="sr-Cyrl-R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рефлуксна болест.</a:t>
            </a:r>
            <a:endParaRPr lang="sr-Cyrl-RS" altLang="sr-Latn-R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ru-RU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	</a:t>
            </a:r>
            <a:r>
              <a:rPr lang="ru-RU" altLang="sr-Latn-RS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Повраћање</a:t>
            </a:r>
            <a:r>
              <a:rPr lang="ru-RU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-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болести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желуца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танког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црева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дебелог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црева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панкреаса.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	</a:t>
            </a:r>
            <a:r>
              <a:rPr lang="ru-RU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Какав </a:t>
            </a:r>
            <a:r>
              <a:rPr lang="ru-RU" altLang="sr-Latn-RS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је</a:t>
            </a:r>
            <a:r>
              <a:rPr lang="ru-RU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састав</a:t>
            </a:r>
            <a:r>
              <a:rPr lang="ru-RU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и </a:t>
            </a:r>
            <a:r>
              <a:rPr lang="ru-RU" altLang="sr-Latn-RS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боја</a:t>
            </a:r>
            <a:r>
              <a:rPr lang="ru-RU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поврћеног</a:t>
            </a:r>
            <a:r>
              <a:rPr lang="ru-RU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садржаја</a:t>
            </a:r>
            <a:r>
              <a:rPr lang="ru-RU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(</a:t>
            </a:r>
            <a:r>
              <a:rPr lang="ru-RU" altLang="sr-Latn-RS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несварена</a:t>
            </a:r>
            <a:r>
              <a:rPr lang="ru-RU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храна</a:t>
            </a:r>
            <a:r>
              <a:rPr lang="ru-RU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секрет, </a:t>
            </a:r>
            <a:r>
              <a:rPr lang="ru-RU" altLang="sr-Latn-RS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присмесе</a:t>
            </a:r>
            <a:r>
              <a:rPr lang="ru-RU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жучи</a:t>
            </a:r>
            <a:r>
              <a:rPr lang="ru-RU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тамно-црн</a:t>
            </a:r>
            <a:r>
              <a:rPr lang="ru-RU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садржај</a:t>
            </a:r>
            <a:r>
              <a:rPr lang="ru-RU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  <a:endParaRPr lang="ru-RU" altLang="sr-Latn-R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sr-Latn-CS" altLang="sr-Latn-R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2156702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6620"/>
    </mc:Choice>
    <mc:Fallback>
      <p:transition spd="slow" advTm="15662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ГАСТРОИНТЕСТИНАЛНИ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35667"/>
            <a:ext cx="6824133" cy="472440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болове</a:t>
            </a:r>
            <a:r>
              <a:rPr lang="ru-RU" dirty="0"/>
              <a:t> у </a:t>
            </a:r>
            <a:r>
              <a:rPr lang="ru-RU" dirty="0" err="1"/>
              <a:t>стомаку</a:t>
            </a:r>
            <a:r>
              <a:rPr lang="ru-RU" dirty="0"/>
              <a:t>?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локализација</a:t>
            </a:r>
            <a:r>
              <a:rPr lang="ru-RU" dirty="0"/>
              <a:t> бола</a:t>
            </a:r>
          </a:p>
          <a:p>
            <a:pPr lvl="1"/>
            <a:r>
              <a:rPr lang="ru-RU" dirty="0"/>
              <a:t> </a:t>
            </a:r>
            <a:r>
              <a:rPr lang="ru-RU" dirty="0" err="1" smtClean="0"/>
              <a:t>ширење</a:t>
            </a:r>
            <a:r>
              <a:rPr lang="ru-RU" dirty="0" smtClean="0"/>
              <a:t> бола</a:t>
            </a:r>
          </a:p>
          <a:p>
            <a:pPr lvl="1"/>
            <a:r>
              <a:rPr lang="ru-RU" dirty="0" smtClean="0"/>
              <a:t> </a:t>
            </a:r>
            <a:r>
              <a:rPr lang="ru-RU" dirty="0" err="1"/>
              <a:t>к</a:t>
            </a:r>
            <a:r>
              <a:rPr lang="ru-RU" dirty="0" err="1" smtClean="0"/>
              <a:t>арактер</a:t>
            </a:r>
            <a:r>
              <a:rPr lang="ru-RU" dirty="0" smtClean="0"/>
              <a:t> бола</a:t>
            </a:r>
          </a:p>
          <a:p>
            <a:pPr lvl="1"/>
            <a:r>
              <a:rPr lang="ru-RU" dirty="0" smtClean="0"/>
              <a:t> </a:t>
            </a:r>
            <a:r>
              <a:rPr lang="ru-RU" dirty="0" err="1" smtClean="0"/>
              <a:t>интензитет</a:t>
            </a:r>
            <a:r>
              <a:rPr lang="ru-RU" dirty="0" smtClean="0"/>
              <a:t> бола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 smtClean="0"/>
              <a:t>престанак</a:t>
            </a:r>
            <a:r>
              <a:rPr lang="ru-RU" dirty="0" smtClean="0"/>
              <a:t> бола</a:t>
            </a:r>
          </a:p>
          <a:p>
            <a:pPr lvl="1"/>
            <a:r>
              <a:rPr lang="ru-RU" dirty="0" smtClean="0"/>
              <a:t> </a:t>
            </a:r>
            <a:r>
              <a:rPr lang="ru-RU" dirty="0" err="1" smtClean="0"/>
              <a:t>временски</a:t>
            </a:r>
            <a:r>
              <a:rPr lang="ru-RU" dirty="0" smtClean="0"/>
              <a:t> период </a:t>
            </a:r>
            <a:r>
              <a:rPr lang="ru-RU" dirty="0" err="1" smtClean="0"/>
              <a:t>када</a:t>
            </a:r>
            <a:r>
              <a:rPr lang="ru-RU" dirty="0" smtClean="0"/>
              <a:t> се бол </a:t>
            </a:r>
            <a:r>
              <a:rPr lang="ru-RU" dirty="0" err="1" smtClean="0"/>
              <a:t>јавља</a:t>
            </a:r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Да </a:t>
            </a:r>
            <a:r>
              <a:rPr lang="ru-RU" dirty="0"/>
              <a:t>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уредну</a:t>
            </a:r>
            <a:r>
              <a:rPr lang="ru-RU" dirty="0"/>
              <a:t> столицу?</a:t>
            </a:r>
          </a:p>
          <a:p>
            <a:pPr lvl="1"/>
            <a:r>
              <a:rPr lang="sr-Cyrl-RS" dirty="0" smtClean="0"/>
              <a:t>Дијареја – улестале, ретке столице. Изазивају је акутна </a:t>
            </a:r>
            <a:r>
              <a:rPr lang="sr-Cyrl-RS" dirty="0"/>
              <a:t>(вирусни гастроентеритиси, алергија на храну, стафилококне инфекције, тровање тешким металима</a:t>
            </a:r>
            <a:r>
              <a:rPr lang="sr-Cyrl-RS" dirty="0" smtClean="0"/>
              <a:t>...), </a:t>
            </a:r>
            <a:r>
              <a:rPr lang="sr-Cyrl-RS" dirty="0"/>
              <a:t>хронична (малигне неоплазме црева, туберкулоза црева, хронични панкреатитис, улцерозни колитис, Кронова болест, амилоидоза...) </a:t>
            </a:r>
          </a:p>
          <a:p>
            <a:pPr lvl="1"/>
            <a:r>
              <a:rPr lang="sr-Cyrl-RS" dirty="0" smtClean="0"/>
              <a:t>Опстипација (затвор)</a:t>
            </a:r>
            <a:endParaRPr lang="sr-Cyrl-RS" dirty="0"/>
          </a:p>
          <a:p>
            <a:pPr lvl="1"/>
            <a:r>
              <a:rPr lang="sr-Cyrl-RS" dirty="0" smtClean="0"/>
              <a:t>Појава крви или слузи у столици</a:t>
            </a:r>
          </a:p>
          <a:p>
            <a:pPr marL="457200" lvl="1" indent="0">
              <a:buNone/>
            </a:pPr>
            <a:r>
              <a:rPr lang="sr-Cyrl-RS" b="1" dirty="0" smtClean="0"/>
              <a:t>Мелена</a:t>
            </a:r>
            <a:r>
              <a:rPr lang="sr-Cyrl-RS" dirty="0" smtClean="0"/>
              <a:t> – појаве црне, ретке столице. </a:t>
            </a:r>
            <a:r>
              <a:rPr lang="sr-Cyrl-RS" b="1" dirty="0" smtClean="0"/>
              <a:t>Хематохезија </a:t>
            </a:r>
            <a:r>
              <a:rPr lang="sr-Cyrl-RS" dirty="0" smtClean="0"/>
              <a:t>– појаве свеже крви у столици.</a:t>
            </a:r>
            <a:endParaRPr lang="sr-Cyrl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166" t="16781" r="22797" b="4988"/>
          <a:stretch/>
        </p:blipFill>
        <p:spPr>
          <a:xfrm>
            <a:off x="8059034" y="1553633"/>
            <a:ext cx="3994145" cy="40174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66359" y="1701801"/>
            <a:ext cx="1330499" cy="9387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 smtClean="0"/>
              <a:t>Хепатитис,</a:t>
            </a:r>
          </a:p>
          <a:p>
            <a:r>
              <a:rPr lang="sr-Cyrl-RS" sz="1100" dirty="0" smtClean="0"/>
              <a:t>Калкулоза жучне кесе,</a:t>
            </a:r>
          </a:p>
          <a:p>
            <a:r>
              <a:rPr lang="sr-Cyrl-RS" sz="1100" dirty="0" smtClean="0"/>
              <a:t>Холангитис</a:t>
            </a:r>
          </a:p>
          <a:p>
            <a:r>
              <a:rPr lang="sr-Cyrl-RS" sz="1100" dirty="0" smtClean="0"/>
              <a:t>Апцес јетре</a:t>
            </a:r>
            <a:endParaRPr lang="sr-Cyrl-RS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9519715" y="1821415"/>
            <a:ext cx="1317618" cy="6001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 smtClean="0"/>
              <a:t>Чир</a:t>
            </a:r>
          </a:p>
          <a:p>
            <a:r>
              <a:rPr lang="sr-Cyrl-RS" sz="1100" dirty="0" smtClean="0"/>
              <a:t>Панкреатитис</a:t>
            </a:r>
          </a:p>
          <a:p>
            <a:r>
              <a:rPr lang="sr-Cyrl-RS" sz="1100" dirty="0" smtClean="0"/>
              <a:t>езофагитис</a:t>
            </a:r>
            <a:endParaRPr lang="sr-Cyrl-RS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10960190" y="1799708"/>
            <a:ext cx="977810" cy="76944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 smtClean="0"/>
              <a:t>Инфаркт слезине</a:t>
            </a:r>
          </a:p>
          <a:p>
            <a:r>
              <a:rPr lang="sr-Cyrl-RS" sz="1100" dirty="0" smtClean="0"/>
              <a:t>Руптура слезине</a:t>
            </a:r>
            <a:endParaRPr lang="sr-Cyrl-R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8542866" y="3177629"/>
            <a:ext cx="853991" cy="76944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 smtClean="0"/>
              <a:t>Бубрежна колика</a:t>
            </a:r>
          </a:p>
          <a:p>
            <a:r>
              <a:rPr lang="sr-Cyrl-RS" sz="1100" dirty="0" smtClean="0"/>
              <a:t>Пијело-нефритис</a:t>
            </a:r>
            <a:endParaRPr lang="sr-Cyrl-RS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9541932" y="3080775"/>
            <a:ext cx="1295401" cy="76944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 smtClean="0"/>
              <a:t>Панкреатитис, апендицитис, Мекелов дивертикулум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25090" y="3177629"/>
            <a:ext cx="894377" cy="76944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 smtClean="0"/>
              <a:t>Бубрежна колика</a:t>
            </a:r>
          </a:p>
          <a:p>
            <a:r>
              <a:rPr lang="sr-Cyrl-RS" sz="1100" dirty="0" smtClean="0"/>
              <a:t>Пијело-нефритис</a:t>
            </a:r>
            <a:endParaRPr lang="sr-Cyrl-RS" sz="1100" dirty="0"/>
          </a:p>
        </p:txBody>
      </p:sp>
      <p:sp>
        <p:nvSpPr>
          <p:cNvPr id="13" name="TextBox 12"/>
          <p:cNvSpPr txBox="1"/>
          <p:nvPr/>
        </p:nvSpPr>
        <p:spPr>
          <a:xfrm>
            <a:off x="8271933" y="4484179"/>
            <a:ext cx="1141857" cy="11079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 smtClean="0"/>
              <a:t>Апендицитис, Кронова болест, циста јајника, ванматерична трудноћа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25090" y="4484179"/>
            <a:ext cx="1141857" cy="11079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 smtClean="0"/>
              <a:t>Дивертикулитис,улцерозни колитис, циста јајника, ванматерична трудноћа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85177" y="4568817"/>
            <a:ext cx="1352156" cy="9387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 smtClean="0"/>
              <a:t>Уринарна инфецкија, уринарна калкулоза, торзија тестиса</a:t>
            </a:r>
          </a:p>
        </p:txBody>
      </p:sp>
    </p:spTree>
    <p:extLst>
      <p:ext uri="{BB962C8B-B14F-4D97-AF65-F5344CB8AC3E}">
        <p14:creationId xmlns:p14="http://schemas.microsoft.com/office/powerpoint/2010/main" xmlns="" val="1686745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7954"/>
    </mc:Choice>
    <mc:Fallback>
      <p:transition spd="slow" advTm="77954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Хематопоезни систем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осећај</a:t>
            </a:r>
            <a:r>
              <a:rPr lang="ru-RU" dirty="0"/>
              <a:t> </a:t>
            </a:r>
            <a:r>
              <a:rPr lang="ru-RU" dirty="0" err="1"/>
              <a:t>малаксалости</a:t>
            </a:r>
            <a:r>
              <a:rPr lang="ru-RU" dirty="0"/>
              <a:t> и </a:t>
            </a:r>
            <a:r>
              <a:rPr lang="ru-RU" dirty="0" err="1"/>
              <a:t>замарања</a:t>
            </a:r>
            <a:r>
              <a:rPr lang="ru-RU" dirty="0"/>
              <a:t>?</a:t>
            </a:r>
          </a:p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убрзан</a:t>
            </a:r>
            <a:r>
              <a:rPr lang="ru-RU" dirty="0"/>
              <a:t> рад </a:t>
            </a:r>
            <a:r>
              <a:rPr lang="ru-RU" dirty="0" err="1"/>
              <a:t>срца</a:t>
            </a:r>
            <a:r>
              <a:rPr lang="ru-RU" dirty="0"/>
              <a:t> (</a:t>
            </a:r>
            <a:r>
              <a:rPr lang="ru-RU" dirty="0" err="1"/>
              <a:t>тахикардија</a:t>
            </a:r>
            <a:r>
              <a:rPr lang="ru-RU" dirty="0"/>
              <a:t>)?</a:t>
            </a:r>
          </a:p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честе</a:t>
            </a:r>
            <a:r>
              <a:rPr lang="ru-RU" dirty="0"/>
              <a:t> </a:t>
            </a:r>
            <a:r>
              <a:rPr lang="ru-RU" dirty="0" err="1"/>
              <a:t>инфекције</a:t>
            </a:r>
            <a:r>
              <a:rPr lang="ru-RU" dirty="0"/>
              <a:t>?</a:t>
            </a:r>
          </a:p>
          <a:p>
            <a:r>
              <a:rPr lang="ru-RU" dirty="0"/>
              <a:t> Да ли су се </a:t>
            </a:r>
            <a:r>
              <a:rPr lang="ru-RU" dirty="0" err="1"/>
              <a:t>увећавале</a:t>
            </a:r>
            <a:r>
              <a:rPr lang="ru-RU" dirty="0"/>
              <a:t> </a:t>
            </a:r>
            <a:r>
              <a:rPr lang="ru-RU" dirty="0" err="1"/>
              <a:t>лимфне</a:t>
            </a:r>
            <a:r>
              <a:rPr lang="ru-RU" dirty="0"/>
              <a:t> </a:t>
            </a:r>
            <a:r>
              <a:rPr lang="ru-RU" dirty="0" err="1"/>
              <a:t>жлезде</a:t>
            </a:r>
            <a:r>
              <a:rPr lang="ru-RU" dirty="0"/>
              <a:t>?</a:t>
            </a:r>
          </a:p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болове</a:t>
            </a:r>
            <a:r>
              <a:rPr lang="ru-RU" dirty="0"/>
              <a:t> у костима?</a:t>
            </a:r>
          </a:p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крвављења</a:t>
            </a:r>
            <a:r>
              <a:rPr lang="ru-RU" dirty="0"/>
              <a:t> у кожи?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тачкаста</a:t>
            </a:r>
            <a:r>
              <a:rPr lang="ru-RU" dirty="0"/>
              <a:t> </a:t>
            </a:r>
            <a:r>
              <a:rPr lang="ru-RU" dirty="0" err="1"/>
              <a:t>крвављења</a:t>
            </a:r>
            <a:r>
              <a:rPr lang="ru-RU" dirty="0"/>
              <a:t> (</a:t>
            </a:r>
            <a:r>
              <a:rPr lang="ru-RU" dirty="0" err="1"/>
              <a:t>петехије</a:t>
            </a:r>
            <a:r>
              <a:rPr lang="ru-RU" dirty="0"/>
              <a:t>)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крвни</a:t>
            </a:r>
            <a:r>
              <a:rPr lang="ru-RU" dirty="0"/>
              <a:t> </a:t>
            </a:r>
            <a:r>
              <a:rPr lang="ru-RU" dirty="0" err="1"/>
              <a:t>подливи</a:t>
            </a:r>
            <a:r>
              <a:rPr lang="ru-RU" dirty="0"/>
              <a:t> (</a:t>
            </a:r>
            <a:r>
              <a:rPr lang="ru-RU" dirty="0" err="1"/>
              <a:t>хематоми</a:t>
            </a:r>
            <a:r>
              <a:rPr lang="ru-RU" dirty="0"/>
              <a:t>) </a:t>
            </a:r>
          </a:p>
          <a:p>
            <a:r>
              <a:rPr lang="ru-RU" dirty="0"/>
              <a:t> Да ли се </a:t>
            </a:r>
            <a:r>
              <a:rPr lang="ru-RU" dirty="0" err="1"/>
              <a:t>крвављења</a:t>
            </a:r>
            <a:r>
              <a:rPr lang="ru-RU" dirty="0"/>
              <a:t> </a:t>
            </a:r>
            <a:r>
              <a:rPr lang="ru-RU" dirty="0" err="1"/>
              <a:t>јављају</a:t>
            </a:r>
            <a:r>
              <a:rPr lang="ru-RU" dirty="0"/>
              <a:t> </a:t>
            </a:r>
            <a:r>
              <a:rPr lang="ru-RU" dirty="0" err="1"/>
              <a:t>спонтано</a:t>
            </a:r>
            <a:r>
              <a:rPr lang="ru-RU" dirty="0"/>
              <a:t> или после </a:t>
            </a:r>
            <a:r>
              <a:rPr lang="ru-RU" dirty="0" err="1"/>
              <a:t>повређивања</a:t>
            </a:r>
            <a:r>
              <a:rPr lang="ru-RU" dirty="0"/>
              <a:t>?</a:t>
            </a:r>
          </a:p>
          <a:p>
            <a:r>
              <a:rPr lang="ru-RU" dirty="0"/>
              <a:t> Да ли су </a:t>
            </a:r>
            <a:r>
              <a:rPr lang="ru-RU" dirty="0" err="1"/>
              <a:t>менструална</a:t>
            </a:r>
            <a:r>
              <a:rPr lang="ru-RU" dirty="0"/>
              <a:t> </a:t>
            </a:r>
            <a:r>
              <a:rPr lang="ru-RU" dirty="0" err="1"/>
              <a:t>крвављења</a:t>
            </a:r>
            <a:r>
              <a:rPr lang="ru-RU" dirty="0"/>
              <a:t> </a:t>
            </a:r>
            <a:r>
              <a:rPr lang="ru-RU" dirty="0" err="1"/>
              <a:t>продужена</a:t>
            </a:r>
            <a:r>
              <a:rPr lang="ru-RU" dirty="0"/>
              <a:t> и </a:t>
            </a:r>
            <a:r>
              <a:rPr lang="ru-RU" dirty="0" err="1"/>
              <a:t>облилна</a:t>
            </a:r>
            <a:r>
              <a:rPr lang="ru-RU" dirty="0"/>
              <a:t>? (код жена)</a:t>
            </a:r>
          </a:p>
          <a:p>
            <a:r>
              <a:rPr lang="ru-RU" dirty="0"/>
              <a:t> Да ли су се </a:t>
            </a:r>
            <a:r>
              <a:rPr lang="ru-RU" dirty="0" err="1"/>
              <a:t>јављала</a:t>
            </a:r>
            <a:r>
              <a:rPr lang="ru-RU" dirty="0"/>
              <a:t> </a:t>
            </a:r>
            <a:r>
              <a:rPr lang="ru-RU" dirty="0" err="1"/>
              <a:t>крвављења</a:t>
            </a:r>
            <a:r>
              <a:rPr lang="ru-RU" dirty="0"/>
              <a:t> и код </a:t>
            </a:r>
            <a:r>
              <a:rPr lang="ru-RU" dirty="0" err="1"/>
              <a:t>осталих</a:t>
            </a:r>
            <a:r>
              <a:rPr lang="ru-RU" dirty="0"/>
              <a:t> </a:t>
            </a:r>
            <a:r>
              <a:rPr lang="ru-RU" dirty="0" err="1"/>
              <a:t>чланова</a:t>
            </a:r>
            <a:r>
              <a:rPr lang="ru-RU" dirty="0"/>
              <a:t> </a:t>
            </a:r>
            <a:r>
              <a:rPr lang="ru-RU" dirty="0" err="1"/>
              <a:t>породице</a:t>
            </a:r>
            <a:r>
              <a:rPr lang="ru-RU" dirty="0"/>
              <a:t>?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600128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4528"/>
    </mc:Choice>
    <mc:Fallback>
      <p:transition spd="slow" advTm="54528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Ендокрини систем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56267"/>
            <a:ext cx="8596668" cy="4868333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осећај</a:t>
            </a:r>
            <a:r>
              <a:rPr lang="ru-RU" dirty="0"/>
              <a:t> </a:t>
            </a:r>
            <a:r>
              <a:rPr lang="ru-RU" dirty="0" err="1"/>
              <a:t>малаксалости</a:t>
            </a:r>
            <a:r>
              <a:rPr lang="ru-RU" dirty="0"/>
              <a:t> и </a:t>
            </a:r>
            <a:r>
              <a:rPr lang="ru-RU" dirty="0" err="1"/>
              <a:t>замарања</a:t>
            </a:r>
            <a:r>
              <a:rPr lang="ru-RU" dirty="0" smtClean="0"/>
              <a:t>?</a:t>
            </a:r>
          </a:p>
          <a:p>
            <a:pPr lvl="1"/>
            <a:r>
              <a:rPr lang="ru-RU" dirty="0" err="1" smtClean="0"/>
              <a:t>Адинамија</a:t>
            </a:r>
            <a:r>
              <a:rPr lang="ru-RU" dirty="0" smtClean="0"/>
              <a:t>: </a:t>
            </a:r>
            <a:r>
              <a:rPr lang="ru-RU" dirty="0" err="1" smtClean="0"/>
              <a:t>хипотиреоза</a:t>
            </a:r>
            <a:r>
              <a:rPr lang="ru-RU" dirty="0" smtClean="0"/>
              <a:t>, </a:t>
            </a:r>
            <a:r>
              <a:rPr lang="ru-RU" dirty="0" err="1" smtClean="0"/>
              <a:t>акромегалија</a:t>
            </a:r>
            <a:r>
              <a:rPr lang="ru-RU" dirty="0" smtClean="0"/>
              <a:t>, </a:t>
            </a:r>
            <a:r>
              <a:rPr lang="ru-RU" dirty="0" err="1" smtClean="0"/>
              <a:t>хипопитуитаризам</a:t>
            </a:r>
            <a:r>
              <a:rPr lang="ru-RU" dirty="0" smtClean="0"/>
              <a:t>, </a:t>
            </a:r>
            <a:r>
              <a:rPr lang="ru-RU" dirty="0" err="1" smtClean="0"/>
              <a:t>хиперпаратиреоидизам</a:t>
            </a:r>
            <a:r>
              <a:rPr lang="ru-RU" dirty="0" smtClean="0"/>
              <a:t>, </a:t>
            </a:r>
            <a:r>
              <a:rPr lang="ru-RU" dirty="0" err="1"/>
              <a:t>Кушингов</a:t>
            </a:r>
            <a:r>
              <a:rPr lang="ru-RU" dirty="0"/>
              <a:t> </a:t>
            </a:r>
            <a:r>
              <a:rPr lang="ru-RU" dirty="0" smtClean="0"/>
              <a:t>синдром, </a:t>
            </a:r>
            <a:r>
              <a:rPr lang="ru-RU" dirty="0" err="1"/>
              <a:t>Адисонова</a:t>
            </a:r>
            <a:r>
              <a:rPr lang="ru-RU" dirty="0"/>
              <a:t> </a:t>
            </a:r>
            <a:r>
              <a:rPr lang="ru-RU" dirty="0" err="1"/>
              <a:t>болест</a:t>
            </a:r>
            <a:r>
              <a:rPr lang="ru-RU" dirty="0"/>
              <a:t> </a:t>
            </a:r>
          </a:p>
          <a:p>
            <a:r>
              <a:rPr lang="ru-RU" dirty="0"/>
              <a:t> Да ли </a:t>
            </a:r>
            <a:r>
              <a:rPr lang="ru-RU" dirty="0" err="1"/>
              <a:t>сте</a:t>
            </a:r>
            <a:r>
              <a:rPr lang="ru-RU" dirty="0"/>
              <a:t> изгубили у </a:t>
            </a:r>
            <a:r>
              <a:rPr lang="ru-RU" dirty="0" err="1"/>
              <a:t>телесној</a:t>
            </a:r>
            <a:r>
              <a:rPr lang="ru-RU" dirty="0"/>
              <a:t> </a:t>
            </a:r>
            <a:r>
              <a:rPr lang="ru-RU" dirty="0" err="1"/>
              <a:t>тежини</a:t>
            </a:r>
            <a:r>
              <a:rPr lang="ru-RU" dirty="0" smtClean="0"/>
              <a:t>?</a:t>
            </a:r>
          </a:p>
          <a:p>
            <a:pPr lvl="1"/>
            <a:r>
              <a:rPr lang="ru-RU" dirty="0" err="1" smtClean="0"/>
              <a:t>мршављење</a:t>
            </a:r>
            <a:r>
              <a:rPr lang="ru-RU" dirty="0" smtClean="0"/>
              <a:t> </a:t>
            </a:r>
            <a:r>
              <a:rPr lang="ru-RU" dirty="0"/>
              <a:t>(</a:t>
            </a:r>
            <a:r>
              <a:rPr lang="ru-RU" dirty="0" err="1"/>
              <a:t>шећерна</a:t>
            </a:r>
            <a:r>
              <a:rPr lang="ru-RU" dirty="0"/>
              <a:t> </a:t>
            </a:r>
            <a:r>
              <a:rPr lang="ru-RU" dirty="0" err="1"/>
              <a:t>болест</a:t>
            </a:r>
            <a:r>
              <a:rPr lang="ru-RU" dirty="0"/>
              <a:t>, </a:t>
            </a:r>
            <a:r>
              <a:rPr lang="ru-RU" dirty="0" err="1"/>
              <a:t>хипертиреоза</a:t>
            </a:r>
            <a:r>
              <a:rPr lang="ru-RU" dirty="0"/>
              <a:t>, </a:t>
            </a:r>
            <a:r>
              <a:rPr lang="ru-RU" dirty="0" err="1"/>
              <a:t>Адисонова</a:t>
            </a:r>
            <a:r>
              <a:rPr lang="ru-RU" dirty="0"/>
              <a:t> </a:t>
            </a:r>
            <a:r>
              <a:rPr lang="ru-RU" dirty="0" err="1"/>
              <a:t>болест</a:t>
            </a:r>
            <a:r>
              <a:rPr lang="ru-RU" dirty="0"/>
              <a:t>)</a:t>
            </a:r>
          </a:p>
          <a:p>
            <a:pPr lvl="1"/>
            <a:r>
              <a:rPr lang="ru-RU" dirty="0" smtClean="0"/>
              <a:t> </a:t>
            </a:r>
            <a:r>
              <a:rPr lang="ru-RU" dirty="0" err="1"/>
              <a:t>гојазност</a:t>
            </a:r>
            <a:r>
              <a:rPr lang="ru-RU" dirty="0"/>
              <a:t> (</a:t>
            </a:r>
            <a:r>
              <a:rPr lang="ru-RU" dirty="0" err="1"/>
              <a:t>хипотиреоза</a:t>
            </a:r>
            <a:r>
              <a:rPr lang="ru-RU" dirty="0"/>
              <a:t>, </a:t>
            </a:r>
            <a:r>
              <a:rPr lang="ru-RU" dirty="0" err="1"/>
              <a:t>Кушингов</a:t>
            </a:r>
            <a:r>
              <a:rPr lang="ru-RU" dirty="0"/>
              <a:t> синдром) </a:t>
            </a:r>
          </a:p>
          <a:p>
            <a:r>
              <a:rPr lang="ru-RU" dirty="0"/>
              <a:t> Да ли се </a:t>
            </a:r>
            <a:r>
              <a:rPr lang="ru-RU" dirty="0" err="1"/>
              <a:t>појачано</a:t>
            </a:r>
            <a:r>
              <a:rPr lang="ru-RU" dirty="0"/>
              <a:t> </a:t>
            </a:r>
            <a:r>
              <a:rPr lang="ru-RU" dirty="0" err="1"/>
              <a:t>знојите</a:t>
            </a:r>
            <a:r>
              <a:rPr lang="ru-RU" dirty="0" smtClean="0"/>
              <a:t>?</a:t>
            </a:r>
          </a:p>
          <a:p>
            <a:pPr lvl="1"/>
            <a:r>
              <a:rPr lang="ru-RU" dirty="0" err="1"/>
              <a:t>хипертиреоза</a:t>
            </a:r>
            <a:r>
              <a:rPr lang="ru-RU" dirty="0"/>
              <a:t>, тумор </a:t>
            </a:r>
            <a:r>
              <a:rPr lang="ru-RU" dirty="0" err="1"/>
              <a:t>сржи</a:t>
            </a:r>
            <a:r>
              <a:rPr lang="ru-RU" dirty="0"/>
              <a:t> </a:t>
            </a:r>
            <a:r>
              <a:rPr lang="ru-RU" dirty="0" err="1"/>
              <a:t>надбубрежне</a:t>
            </a:r>
            <a:r>
              <a:rPr lang="ru-RU" dirty="0"/>
              <a:t> </a:t>
            </a:r>
            <a:r>
              <a:rPr lang="ru-RU" dirty="0" err="1" smtClean="0"/>
              <a:t>жлезде</a:t>
            </a:r>
            <a:endParaRPr lang="ru-RU" dirty="0"/>
          </a:p>
          <a:p>
            <a:r>
              <a:rPr lang="ru-RU" dirty="0"/>
              <a:t> Да ли </a:t>
            </a:r>
            <a:r>
              <a:rPr lang="ru-RU" dirty="0" err="1"/>
              <a:t>сте</a:t>
            </a:r>
            <a:r>
              <a:rPr lang="ru-RU" dirty="0"/>
              <a:t> приметили промену </a:t>
            </a:r>
            <a:r>
              <a:rPr lang="ru-RU" dirty="0" err="1"/>
              <a:t>боје</a:t>
            </a:r>
            <a:r>
              <a:rPr lang="ru-RU" dirty="0"/>
              <a:t> гласа</a:t>
            </a:r>
            <a:r>
              <a:rPr lang="ru-RU" dirty="0" smtClean="0"/>
              <a:t>?</a:t>
            </a:r>
          </a:p>
          <a:p>
            <a:pPr lvl="1"/>
            <a:r>
              <a:rPr lang="ru-RU" dirty="0" err="1" smtClean="0"/>
              <a:t>промуклост</a:t>
            </a:r>
            <a:r>
              <a:rPr lang="ru-RU" dirty="0" smtClean="0"/>
              <a:t> </a:t>
            </a:r>
            <a:r>
              <a:rPr lang="ru-RU" dirty="0"/>
              <a:t>(</a:t>
            </a:r>
            <a:r>
              <a:rPr lang="ru-RU" dirty="0" err="1"/>
              <a:t>хипотиреоза</a:t>
            </a:r>
            <a:r>
              <a:rPr lang="ru-RU" dirty="0"/>
              <a:t>) </a:t>
            </a:r>
          </a:p>
          <a:p>
            <a:r>
              <a:rPr lang="ru-RU" dirty="0"/>
              <a:t> Да ли </a:t>
            </a:r>
            <a:r>
              <a:rPr lang="ru-RU" dirty="0" err="1"/>
              <a:t>сте</a:t>
            </a:r>
            <a:r>
              <a:rPr lang="ru-RU" dirty="0"/>
              <a:t> приметили промену </a:t>
            </a:r>
            <a:r>
              <a:rPr lang="ru-RU" dirty="0" err="1"/>
              <a:t>пигментације</a:t>
            </a:r>
            <a:r>
              <a:rPr lang="ru-RU" dirty="0"/>
              <a:t> коже</a:t>
            </a:r>
            <a:r>
              <a:rPr lang="ru-RU" dirty="0" smtClean="0"/>
              <a:t>?</a:t>
            </a:r>
          </a:p>
          <a:p>
            <a:pPr lvl="1"/>
            <a:r>
              <a:rPr lang="ru-RU" dirty="0" err="1" smtClean="0"/>
              <a:t>Адисонова</a:t>
            </a:r>
            <a:r>
              <a:rPr lang="ru-RU" dirty="0" smtClean="0"/>
              <a:t> </a:t>
            </a:r>
            <a:r>
              <a:rPr lang="ru-RU" dirty="0" err="1" smtClean="0"/>
              <a:t>болест</a:t>
            </a:r>
            <a:r>
              <a:rPr lang="ru-RU" dirty="0" smtClean="0"/>
              <a:t> (</a:t>
            </a:r>
            <a:r>
              <a:rPr lang="ru-RU" dirty="0" err="1" smtClean="0"/>
              <a:t>тамнија</a:t>
            </a:r>
            <a:r>
              <a:rPr lang="ru-RU" dirty="0" smtClean="0"/>
              <a:t> </a:t>
            </a:r>
            <a:r>
              <a:rPr lang="ru-RU" dirty="0" err="1" smtClean="0"/>
              <a:t>пигментација</a:t>
            </a:r>
            <a:r>
              <a:rPr lang="ru-RU" dirty="0" smtClean="0"/>
              <a:t> коже и </a:t>
            </a:r>
            <a:r>
              <a:rPr lang="ru-RU" dirty="0" err="1" smtClean="0"/>
              <a:t>слузокоже</a:t>
            </a:r>
            <a:r>
              <a:rPr lang="ru-RU" dirty="0" smtClean="0"/>
              <a:t>), </a:t>
            </a:r>
            <a:r>
              <a:rPr lang="ru-RU" dirty="0" err="1" smtClean="0"/>
              <a:t>мрље</a:t>
            </a:r>
            <a:r>
              <a:rPr lang="ru-RU" dirty="0" smtClean="0"/>
              <a:t> </a:t>
            </a:r>
            <a:r>
              <a:rPr lang="ru-RU" dirty="0" err="1" smtClean="0"/>
              <a:t>боје</a:t>
            </a:r>
            <a:r>
              <a:rPr lang="ru-RU" dirty="0" smtClean="0"/>
              <a:t> беле кафе</a:t>
            </a:r>
            <a:endParaRPr lang="ru-RU" dirty="0"/>
          </a:p>
          <a:p>
            <a:r>
              <a:rPr lang="ru-RU" dirty="0"/>
              <a:t> Да ли </a:t>
            </a:r>
            <a:r>
              <a:rPr lang="ru-RU" dirty="0" err="1"/>
              <a:t>сте</a:t>
            </a:r>
            <a:r>
              <a:rPr lang="ru-RU" dirty="0"/>
              <a:t> приметили </a:t>
            </a:r>
            <a:r>
              <a:rPr lang="ru-RU" dirty="0" err="1"/>
              <a:t>појачану</a:t>
            </a:r>
            <a:r>
              <a:rPr lang="ru-RU" dirty="0"/>
              <a:t> </a:t>
            </a:r>
            <a:r>
              <a:rPr lang="ru-RU" dirty="0" err="1"/>
              <a:t>длакавост</a:t>
            </a:r>
            <a:r>
              <a:rPr lang="ru-RU" dirty="0"/>
              <a:t> коже? (код жена)</a:t>
            </a:r>
          </a:p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појачан</a:t>
            </a:r>
            <a:r>
              <a:rPr lang="ru-RU" dirty="0"/>
              <a:t> </a:t>
            </a:r>
            <a:r>
              <a:rPr lang="ru-RU" dirty="0" err="1"/>
              <a:t>осећај</a:t>
            </a:r>
            <a:r>
              <a:rPr lang="ru-RU" dirty="0"/>
              <a:t> глади?</a:t>
            </a:r>
          </a:p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појачан</a:t>
            </a:r>
            <a:r>
              <a:rPr lang="ru-RU" dirty="0"/>
              <a:t> </a:t>
            </a:r>
            <a:r>
              <a:rPr lang="ru-RU" dirty="0" err="1"/>
              <a:t>осећај</a:t>
            </a:r>
            <a:r>
              <a:rPr lang="ru-RU" dirty="0"/>
              <a:t> </a:t>
            </a:r>
            <a:r>
              <a:rPr lang="ru-RU" dirty="0" err="1"/>
              <a:t>жеђи</a:t>
            </a:r>
            <a:r>
              <a:rPr lang="ru-RU" dirty="0"/>
              <a:t>?</a:t>
            </a:r>
          </a:p>
          <a:p>
            <a:r>
              <a:rPr lang="ru-RU" dirty="0"/>
              <a:t> Да ли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повећана</a:t>
            </a:r>
            <a:r>
              <a:rPr lang="ru-RU" dirty="0"/>
              <a:t> </a:t>
            </a:r>
            <a:r>
              <a:rPr lang="ru-RU" dirty="0" err="1"/>
              <a:t>дневна</a:t>
            </a:r>
            <a:r>
              <a:rPr lang="ru-RU" dirty="0"/>
              <a:t> </a:t>
            </a:r>
            <a:r>
              <a:rPr lang="ru-RU" dirty="0" err="1"/>
              <a:t>количина</a:t>
            </a:r>
            <a:r>
              <a:rPr lang="ru-RU" dirty="0"/>
              <a:t> </a:t>
            </a:r>
            <a:r>
              <a:rPr lang="ru-RU" dirty="0" err="1"/>
              <a:t>мокраће</a:t>
            </a:r>
            <a:r>
              <a:rPr lang="ru-RU" dirty="0"/>
              <a:t>?</a:t>
            </a:r>
          </a:p>
          <a:p>
            <a:pPr lvl="1"/>
            <a:r>
              <a:rPr lang="sr-Cyrl-RS" dirty="0" smtClean="0"/>
              <a:t>Дијабетес мелитус, инсипидни дијабетес</a:t>
            </a: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3765056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7547"/>
    </mc:Choice>
    <mc:Fallback>
      <p:transition spd="slow" advTm="87547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Појам здравља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Здравље</a:t>
            </a:r>
            <a:r>
              <a:rPr lang="ru-RU" dirty="0" smtClean="0"/>
              <a:t>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складан</a:t>
            </a:r>
            <a:r>
              <a:rPr lang="ru-RU" dirty="0"/>
              <a:t> </a:t>
            </a:r>
            <a:r>
              <a:rPr lang="ru-RU" dirty="0" err="1"/>
              <a:t>однос</a:t>
            </a:r>
            <a:r>
              <a:rPr lang="ru-RU" dirty="0"/>
              <a:t> и </a:t>
            </a:r>
            <a:r>
              <a:rPr lang="ru-RU" dirty="0" err="1"/>
              <a:t>равнотежа</a:t>
            </a:r>
            <a:r>
              <a:rPr lang="ru-RU" dirty="0"/>
              <a:t> у </a:t>
            </a:r>
            <a:r>
              <a:rPr lang="ru-RU" dirty="0" err="1"/>
              <a:t>грађи</a:t>
            </a:r>
            <a:r>
              <a:rPr lang="ru-RU" dirty="0"/>
              <a:t> и </a:t>
            </a:r>
            <a:r>
              <a:rPr lang="ru-RU" dirty="0" err="1"/>
              <a:t>функцији</a:t>
            </a:r>
            <a:r>
              <a:rPr lang="ru-RU" dirty="0"/>
              <a:t> </a:t>
            </a:r>
            <a:r>
              <a:rPr lang="ru-RU" dirty="0" err="1"/>
              <a:t>ћелија</a:t>
            </a:r>
            <a:r>
              <a:rPr lang="ru-RU" dirty="0"/>
              <a:t> </a:t>
            </a:r>
            <a:r>
              <a:rPr lang="ru-RU" dirty="0" err="1"/>
              <a:t>разних</a:t>
            </a:r>
            <a:r>
              <a:rPr lang="ru-RU" dirty="0"/>
              <a:t> </a:t>
            </a:r>
            <a:r>
              <a:rPr lang="ru-RU" dirty="0" err="1"/>
              <a:t>ткива</a:t>
            </a:r>
            <a:r>
              <a:rPr lang="ru-RU" dirty="0"/>
              <a:t>, органа и система органа у </a:t>
            </a:r>
            <a:r>
              <a:rPr lang="ru-RU" dirty="0" err="1"/>
              <a:t>човечјем</a:t>
            </a:r>
            <a:r>
              <a:rPr lang="ru-RU" dirty="0"/>
              <a:t> </a:t>
            </a:r>
            <a:r>
              <a:rPr lang="ru-RU" dirty="0" smtClean="0"/>
              <a:t>организму.</a:t>
            </a:r>
          </a:p>
          <a:p>
            <a:endParaRPr lang="ru-RU" dirty="0"/>
          </a:p>
          <a:p>
            <a:r>
              <a:rPr lang="ru-RU" dirty="0" err="1" smtClean="0"/>
              <a:t>Према</a:t>
            </a:r>
            <a:r>
              <a:rPr lang="ru-RU" dirty="0" smtClean="0"/>
              <a:t> </a:t>
            </a:r>
            <a:r>
              <a:rPr lang="ru-RU" dirty="0" err="1" smtClean="0"/>
              <a:t>СЗО</a:t>
            </a:r>
            <a:r>
              <a:rPr lang="ru-RU" dirty="0" smtClean="0"/>
              <a:t>: “</a:t>
            </a:r>
            <a:r>
              <a:rPr lang="ru-RU" dirty="0" err="1" smtClean="0"/>
              <a:t>Здравље</a:t>
            </a:r>
            <a:r>
              <a:rPr lang="ru-RU" dirty="0" smtClean="0"/>
              <a:t>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стање</a:t>
            </a:r>
            <a:r>
              <a:rPr lang="ru-RU" dirty="0"/>
              <a:t> </a:t>
            </a:r>
            <a:r>
              <a:rPr lang="ru-RU" dirty="0" err="1"/>
              <a:t>физичког</a:t>
            </a:r>
            <a:r>
              <a:rPr lang="ru-RU" dirty="0"/>
              <a:t>, </a:t>
            </a:r>
            <a:r>
              <a:rPr lang="ru-RU" dirty="0" err="1"/>
              <a:t>менталног</a:t>
            </a:r>
            <a:r>
              <a:rPr lang="ru-RU" dirty="0"/>
              <a:t> и </a:t>
            </a:r>
            <a:r>
              <a:rPr lang="ru-RU" dirty="0" err="1"/>
              <a:t>друштвеног</a:t>
            </a:r>
            <a:r>
              <a:rPr lang="ru-RU" dirty="0"/>
              <a:t> </a:t>
            </a:r>
            <a:r>
              <a:rPr lang="ru-RU" dirty="0" err="1" smtClean="0"/>
              <a:t>благостања</a:t>
            </a:r>
            <a:r>
              <a:rPr lang="ru-RU" dirty="0" smtClean="0"/>
              <a:t>, а не само </a:t>
            </a:r>
            <a:r>
              <a:rPr lang="ru-RU" dirty="0" err="1" smtClean="0"/>
              <a:t>одсуство</a:t>
            </a:r>
            <a:r>
              <a:rPr lang="ru-RU" dirty="0" smtClean="0"/>
              <a:t> </a:t>
            </a:r>
            <a:r>
              <a:rPr lang="ru-RU" dirty="0" err="1" smtClean="0"/>
              <a:t>болести</a:t>
            </a:r>
            <a:r>
              <a:rPr lang="ru-RU" dirty="0" smtClean="0"/>
              <a:t> и неспособности.”</a:t>
            </a:r>
            <a:endParaRPr lang="ru-RU" dirty="0"/>
          </a:p>
          <a:p>
            <a:endParaRPr lang="sr-Latn-RS" dirty="0" smtClean="0"/>
          </a:p>
          <a:p>
            <a:r>
              <a:rPr lang="sr-Cyrl-RS" dirty="0" smtClean="0"/>
              <a:t>Према способности организма да одржи хомеостазу здравље је живот са одржаном хомеостазом, а болест стање са поремећеном хомеостазом.</a:t>
            </a:r>
            <a:endParaRPr lang="ru-RU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514507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3568"/>
    </mc:Choice>
    <mc:Fallback>
      <p:transition spd="slow" advTm="33568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03200"/>
            <a:ext cx="8596668" cy="1320800"/>
          </a:xfrm>
        </p:spPr>
        <p:txBody>
          <a:bodyPr/>
          <a:lstStyle/>
          <a:p>
            <a:r>
              <a:rPr lang="sr-Cyrl-RS" dirty="0" smtClean="0"/>
              <a:t>Урогенитални систем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922867"/>
            <a:ext cx="8596668" cy="5681134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Да ли </a:t>
            </a:r>
            <a:r>
              <a:rPr lang="ru-RU" dirty="0" err="1"/>
              <a:t>нормално</a:t>
            </a:r>
            <a:r>
              <a:rPr lang="ru-RU" dirty="0"/>
              <a:t> </a:t>
            </a:r>
            <a:r>
              <a:rPr lang="ru-RU" dirty="0" err="1"/>
              <a:t>мокрите</a:t>
            </a:r>
            <a:r>
              <a:rPr lang="ru-RU" dirty="0"/>
              <a:t>?</a:t>
            </a:r>
          </a:p>
          <a:p>
            <a:pPr lvl="1"/>
            <a:r>
              <a:rPr lang="ru-RU" dirty="0"/>
              <a:t> </a:t>
            </a:r>
            <a:r>
              <a:rPr lang="ru-RU" dirty="0" err="1" smtClean="0"/>
              <a:t>количина</a:t>
            </a:r>
            <a:r>
              <a:rPr lang="ru-RU" dirty="0" smtClean="0"/>
              <a:t> </a:t>
            </a:r>
            <a:r>
              <a:rPr lang="sr-Cyrl-CS" dirty="0" smtClean="0">
                <a:latin typeface="Arial" pitchFamily="34" charset="0"/>
                <a:cs typeface="Arial" pitchFamily="34" charset="0"/>
              </a:rPr>
              <a:t>(полиурија</a:t>
            </a:r>
            <a:r>
              <a:rPr lang="sr-Cyrl-CS" dirty="0">
                <a:latin typeface="Arial" pitchFamily="34" charset="0"/>
                <a:cs typeface="Arial" pitchFamily="34" charset="0"/>
              </a:rPr>
              <a:t>, </a:t>
            </a:r>
            <a:r>
              <a:rPr lang="sr-Cyrl-CS" dirty="0" smtClean="0">
                <a:latin typeface="Arial" pitchFamily="34" charset="0"/>
                <a:cs typeface="Arial" pitchFamily="34" charset="0"/>
              </a:rPr>
              <a:t>анурија</a:t>
            </a:r>
            <a:r>
              <a:rPr lang="sr-Cyrl-CS" dirty="0">
                <a:latin typeface="Arial" pitchFamily="34" charset="0"/>
                <a:cs typeface="Arial" pitchFamily="34" charset="0"/>
              </a:rPr>
              <a:t>, </a:t>
            </a:r>
            <a:r>
              <a:rPr lang="sr-Cyrl-CS" dirty="0" smtClean="0">
                <a:latin typeface="Arial" pitchFamily="34" charset="0"/>
                <a:cs typeface="Arial" pitchFamily="34" charset="0"/>
              </a:rPr>
              <a:t>олигурија)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smtClean="0"/>
              <a:t>Да </a:t>
            </a:r>
            <a:r>
              <a:rPr lang="ru-RU" dirty="0"/>
              <a:t>ли </a:t>
            </a:r>
            <a:r>
              <a:rPr lang="ru-RU" dirty="0" err="1"/>
              <a:t>често</a:t>
            </a:r>
            <a:r>
              <a:rPr lang="ru-RU" dirty="0"/>
              <a:t> </a:t>
            </a:r>
            <a:r>
              <a:rPr lang="ru-RU" dirty="0" err="1"/>
              <a:t>мокрите</a:t>
            </a:r>
            <a:r>
              <a:rPr lang="ru-RU" dirty="0"/>
              <a:t> </a:t>
            </a:r>
            <a:r>
              <a:rPr lang="ru-RU" dirty="0" err="1"/>
              <a:t>ноћу</a:t>
            </a:r>
            <a:r>
              <a:rPr lang="ru-RU" dirty="0"/>
              <a:t>?    </a:t>
            </a:r>
          </a:p>
          <a:p>
            <a:pPr lvl="1"/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сметње</a:t>
            </a:r>
            <a:r>
              <a:rPr lang="ru-RU" dirty="0"/>
              <a:t>, </a:t>
            </a:r>
            <a:r>
              <a:rPr lang="ru-RU" dirty="0" err="1"/>
              <a:t>болове</a:t>
            </a:r>
            <a:r>
              <a:rPr lang="ru-RU" dirty="0"/>
              <a:t> (</a:t>
            </a:r>
            <a:r>
              <a:rPr lang="ru-RU" dirty="0" err="1"/>
              <a:t>печење</a:t>
            </a:r>
            <a:r>
              <a:rPr lang="ru-RU" dirty="0"/>
              <a:t>) при </a:t>
            </a:r>
            <a:r>
              <a:rPr lang="ru-RU" dirty="0" err="1"/>
              <a:t>мокрењу</a:t>
            </a:r>
            <a:r>
              <a:rPr lang="ru-RU" dirty="0"/>
              <a:t>? (</a:t>
            </a:r>
            <a:r>
              <a:rPr lang="ru-RU" dirty="0" err="1"/>
              <a:t>дизурија</a:t>
            </a:r>
            <a:r>
              <a:rPr lang="ru-RU" dirty="0"/>
              <a:t>, </a:t>
            </a:r>
            <a:r>
              <a:rPr lang="ru-RU" dirty="0" err="1"/>
              <a:t>полакизурија</a:t>
            </a:r>
            <a:r>
              <a:rPr lang="ru-RU" dirty="0" smtClean="0"/>
              <a:t>)</a:t>
            </a:r>
            <a:endParaRPr lang="ru-RU" dirty="0"/>
          </a:p>
          <a:p>
            <a:pPr lvl="1"/>
            <a:r>
              <a:rPr lang="ru-RU" dirty="0"/>
              <a:t> Да ли </a:t>
            </a:r>
            <a:r>
              <a:rPr lang="ru-RU" dirty="0" err="1"/>
              <a:t>сте</a:t>
            </a:r>
            <a:r>
              <a:rPr lang="ru-RU" dirty="0"/>
              <a:t> приметили промене у </a:t>
            </a:r>
            <a:r>
              <a:rPr lang="ru-RU" dirty="0" err="1"/>
              <a:t>боји</a:t>
            </a:r>
            <a:r>
              <a:rPr lang="ru-RU" dirty="0"/>
              <a:t> и </a:t>
            </a:r>
            <a:r>
              <a:rPr lang="ru-RU" dirty="0" err="1"/>
              <a:t>изгледу</a:t>
            </a:r>
            <a:r>
              <a:rPr lang="ru-RU" dirty="0"/>
              <a:t> </a:t>
            </a:r>
            <a:r>
              <a:rPr lang="ru-RU" dirty="0" err="1"/>
              <a:t>мокраће</a:t>
            </a:r>
            <a:r>
              <a:rPr lang="ru-RU" dirty="0"/>
              <a:t>?</a:t>
            </a:r>
          </a:p>
          <a:p>
            <a:pPr lvl="1"/>
            <a:r>
              <a:rPr lang="ru-RU" dirty="0"/>
              <a:t> Да ли </a:t>
            </a:r>
            <a:r>
              <a:rPr lang="ru-RU" dirty="0" err="1"/>
              <a:t>сте</a:t>
            </a:r>
            <a:r>
              <a:rPr lang="ru-RU" dirty="0"/>
              <a:t> </a:t>
            </a:r>
            <a:r>
              <a:rPr lang="ru-RU" dirty="0" err="1"/>
              <a:t>мокрили</a:t>
            </a:r>
            <a:r>
              <a:rPr lang="ru-RU" dirty="0"/>
              <a:t> </a:t>
            </a:r>
            <a:r>
              <a:rPr lang="ru-RU" dirty="0" err="1"/>
              <a:t>крв</a:t>
            </a:r>
            <a:r>
              <a:rPr lang="ru-RU" dirty="0"/>
              <a:t> и </a:t>
            </a:r>
            <a:r>
              <a:rPr lang="ru-RU" dirty="0" err="1"/>
              <a:t>када</a:t>
            </a:r>
            <a:r>
              <a:rPr lang="ru-RU" dirty="0" smtClean="0"/>
              <a:t>? (</a:t>
            </a:r>
            <a:r>
              <a:rPr lang="ru-RU" dirty="0" err="1" smtClean="0"/>
              <a:t>хематурија</a:t>
            </a:r>
            <a:r>
              <a:rPr lang="ru-RU" dirty="0" smtClean="0"/>
              <a:t>)</a:t>
            </a:r>
          </a:p>
          <a:p>
            <a:pPr lvl="1"/>
            <a:endParaRPr lang="ru-RU" dirty="0"/>
          </a:p>
          <a:p>
            <a:r>
              <a:rPr lang="ru-RU" dirty="0"/>
              <a:t>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болове</a:t>
            </a:r>
            <a:r>
              <a:rPr lang="ru-RU" dirty="0"/>
              <a:t> у пределу </a:t>
            </a:r>
            <a:r>
              <a:rPr lang="ru-RU" dirty="0" err="1"/>
              <a:t>бубрега</a:t>
            </a:r>
            <a:r>
              <a:rPr lang="ru-RU" dirty="0"/>
              <a:t>?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локализација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пропагација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карактер</a:t>
            </a:r>
            <a:endParaRPr lang="ru-RU" dirty="0"/>
          </a:p>
          <a:p>
            <a:pPr lvl="1"/>
            <a:r>
              <a:rPr lang="ru-RU" dirty="0" smtClean="0"/>
              <a:t> </a:t>
            </a:r>
            <a:r>
              <a:rPr lang="ru-RU" dirty="0" err="1" smtClean="0"/>
              <a:t>интензитет</a:t>
            </a:r>
            <a:endParaRPr lang="ru-RU" dirty="0"/>
          </a:p>
          <a:p>
            <a:pPr lvl="1"/>
            <a:r>
              <a:rPr lang="ru-RU" dirty="0" err="1" smtClean="0"/>
              <a:t>удруженост</a:t>
            </a:r>
            <a:r>
              <a:rPr lang="ru-RU" dirty="0" smtClean="0"/>
              <a:t> </a:t>
            </a:r>
            <a:r>
              <a:rPr lang="ru-RU" dirty="0" err="1" smtClean="0"/>
              <a:t>са</a:t>
            </a:r>
            <a:r>
              <a:rPr lang="ru-RU" dirty="0" smtClean="0"/>
              <a:t> </a:t>
            </a:r>
            <a:r>
              <a:rPr lang="ru-RU" dirty="0" err="1" smtClean="0"/>
              <a:t>муком</a:t>
            </a:r>
            <a:r>
              <a:rPr lang="ru-RU" dirty="0"/>
              <a:t>, </a:t>
            </a:r>
            <a:r>
              <a:rPr lang="ru-RU" dirty="0" err="1"/>
              <a:t>гађењем</a:t>
            </a:r>
            <a:r>
              <a:rPr lang="ru-RU" dirty="0"/>
              <a:t>, </a:t>
            </a:r>
            <a:r>
              <a:rPr lang="ru-RU" dirty="0" err="1" smtClean="0"/>
              <a:t>повраћањем</a:t>
            </a:r>
            <a:r>
              <a:rPr lang="ru-RU" dirty="0" smtClean="0"/>
              <a:t>, </a:t>
            </a:r>
            <a:r>
              <a:rPr lang="ru-RU" dirty="0" err="1" smtClean="0"/>
              <a:t>повишеном</a:t>
            </a:r>
            <a:r>
              <a:rPr lang="ru-RU" dirty="0" smtClean="0"/>
              <a:t> </a:t>
            </a:r>
            <a:r>
              <a:rPr lang="ru-RU" dirty="0"/>
              <a:t>телесном </a:t>
            </a:r>
            <a:r>
              <a:rPr lang="ru-RU" dirty="0" err="1" smtClean="0"/>
              <a:t>температуром</a:t>
            </a:r>
            <a:r>
              <a:rPr lang="ru-RU" dirty="0" smtClean="0"/>
              <a:t> и </a:t>
            </a:r>
            <a:r>
              <a:rPr lang="ru-RU" dirty="0" err="1" smtClean="0"/>
              <a:t>смањеном</a:t>
            </a:r>
            <a:r>
              <a:rPr lang="ru-RU" dirty="0" smtClean="0"/>
              <a:t> диурезом</a:t>
            </a:r>
          </a:p>
          <a:p>
            <a:pPr lvl="1"/>
            <a:endParaRPr lang="ru-RU" dirty="0" smtClean="0"/>
          </a:p>
          <a:p>
            <a:r>
              <a:rPr lang="ru-RU" dirty="0"/>
              <a:t>Код жена </a:t>
            </a:r>
            <a:r>
              <a:rPr lang="ru-RU" dirty="0" err="1"/>
              <a:t>питати</a:t>
            </a:r>
            <a:r>
              <a:rPr lang="ru-RU" dirty="0"/>
              <a:t> за </a:t>
            </a:r>
            <a:r>
              <a:rPr lang="ru-RU" dirty="0" err="1"/>
              <a:t>менструални</a:t>
            </a:r>
            <a:r>
              <a:rPr lang="ru-RU" dirty="0"/>
              <a:t> </a:t>
            </a:r>
            <a:r>
              <a:rPr lang="ru-RU" dirty="0" err="1"/>
              <a:t>циклус</a:t>
            </a:r>
            <a:r>
              <a:rPr lang="ru-RU" dirty="0"/>
              <a:t> и </a:t>
            </a:r>
            <a:r>
              <a:rPr lang="ru-RU" dirty="0" err="1"/>
              <a:t>порођаје</a:t>
            </a:r>
            <a:r>
              <a:rPr lang="ru-RU" dirty="0"/>
              <a:t>: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Када</a:t>
            </a:r>
            <a:r>
              <a:rPr lang="ru-RU" dirty="0"/>
              <a:t> </a:t>
            </a:r>
            <a:r>
              <a:rPr lang="ru-RU" dirty="0" err="1"/>
              <a:t>сте</a:t>
            </a:r>
            <a:r>
              <a:rPr lang="ru-RU" dirty="0"/>
              <a:t> добили </a:t>
            </a:r>
            <a:r>
              <a:rPr lang="ru-RU" dirty="0" err="1"/>
              <a:t>прву</a:t>
            </a:r>
            <a:r>
              <a:rPr lang="ru-RU" dirty="0"/>
              <a:t> </a:t>
            </a:r>
            <a:r>
              <a:rPr lang="ru-RU" dirty="0" err="1"/>
              <a:t>менструацију</a:t>
            </a:r>
            <a:r>
              <a:rPr lang="ru-RU" dirty="0"/>
              <a:t>?</a:t>
            </a:r>
          </a:p>
          <a:p>
            <a:pPr lvl="1"/>
            <a:r>
              <a:rPr lang="ru-RU" dirty="0"/>
              <a:t> Да ли </a:t>
            </a:r>
            <a:r>
              <a:rPr lang="ru-RU" dirty="0" err="1"/>
              <a:t>сте</a:t>
            </a:r>
            <a:r>
              <a:rPr lang="ru-RU" dirty="0"/>
              <a:t> </a:t>
            </a:r>
            <a:r>
              <a:rPr lang="ru-RU" dirty="0" err="1"/>
              <a:t>имали</a:t>
            </a:r>
            <a:r>
              <a:rPr lang="ru-RU" dirty="0"/>
              <a:t> </a:t>
            </a:r>
            <a:r>
              <a:rPr lang="ru-RU" dirty="0" err="1"/>
              <a:t>порођаје</a:t>
            </a:r>
            <a:r>
              <a:rPr lang="ru-RU" dirty="0"/>
              <a:t> и </a:t>
            </a:r>
            <a:r>
              <a:rPr lang="ru-RU" dirty="0" err="1"/>
              <a:t>колико</a:t>
            </a:r>
            <a:r>
              <a:rPr lang="ru-RU" dirty="0"/>
              <a:t>?</a:t>
            </a:r>
          </a:p>
          <a:p>
            <a:pPr lvl="1"/>
            <a:r>
              <a:rPr lang="ru-RU" dirty="0"/>
              <a:t> Да ли </a:t>
            </a:r>
            <a:r>
              <a:rPr lang="ru-RU" dirty="0" err="1"/>
              <a:t>сте</a:t>
            </a:r>
            <a:r>
              <a:rPr lang="ru-RU" dirty="0"/>
              <a:t> </a:t>
            </a:r>
            <a:r>
              <a:rPr lang="ru-RU" dirty="0" err="1"/>
              <a:t>имали</a:t>
            </a:r>
            <a:r>
              <a:rPr lang="ru-RU" dirty="0"/>
              <a:t> </a:t>
            </a:r>
            <a:r>
              <a:rPr lang="ru-RU" dirty="0" err="1"/>
              <a:t>побачаје</a:t>
            </a:r>
            <a:r>
              <a:rPr lang="ru-RU" dirty="0"/>
              <a:t> (</a:t>
            </a:r>
            <a:r>
              <a:rPr lang="ru-RU" dirty="0" err="1"/>
              <a:t>спонтани</a:t>
            </a:r>
            <a:r>
              <a:rPr lang="ru-RU" dirty="0"/>
              <a:t>, </a:t>
            </a:r>
            <a:r>
              <a:rPr lang="ru-RU" dirty="0" err="1"/>
              <a:t>вештачки</a:t>
            </a:r>
            <a:r>
              <a:rPr lang="ru-RU" dirty="0"/>
              <a:t>)?</a:t>
            </a:r>
          </a:p>
          <a:p>
            <a:endParaRPr lang="ru-RU" dirty="0"/>
          </a:p>
          <a:p>
            <a:endParaRPr lang="ru-RU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3449644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8194"/>
    </mc:Choice>
    <mc:Fallback>
      <p:transition spd="slow" advTm="68194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Локомоторни и централни нервни систем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dirty="0"/>
              <a:t>СИМПТОМИ које изазивају болести ЛОКОМОТОРНОГ </a:t>
            </a:r>
            <a:r>
              <a:rPr lang="sr-Cyrl-RS" dirty="0" smtClean="0"/>
              <a:t>АПАРАТА</a:t>
            </a:r>
            <a:endParaRPr lang="sr-Cyrl-RS" dirty="0"/>
          </a:p>
          <a:p>
            <a:pPr lvl="1"/>
            <a:r>
              <a:rPr lang="sr-Cyrl-RS" dirty="0" smtClean="0"/>
              <a:t>болови </a:t>
            </a:r>
            <a:r>
              <a:rPr lang="sr-Cyrl-RS" dirty="0"/>
              <a:t>у костима, мишићима, зглобовима</a:t>
            </a:r>
          </a:p>
          <a:p>
            <a:pPr lvl="1"/>
            <a:r>
              <a:rPr lang="sr-Cyrl-RS" dirty="0" smtClean="0"/>
              <a:t>дисфункционалност </a:t>
            </a:r>
            <a:r>
              <a:rPr lang="sr-Cyrl-RS" dirty="0"/>
              <a:t>– отежана покретљивост, губитак амплитуде покрета</a:t>
            </a:r>
          </a:p>
          <a:p>
            <a:endParaRPr lang="sr-Cyrl-RS" dirty="0"/>
          </a:p>
          <a:p>
            <a:r>
              <a:rPr lang="sr-Cyrl-RS" dirty="0"/>
              <a:t>СИМПТОМИ које изазивају болести ЦЕНТРАЛНОГ НЕРВНОГ </a:t>
            </a:r>
            <a:r>
              <a:rPr lang="sr-Cyrl-RS" dirty="0" smtClean="0"/>
              <a:t>СИСТЕМА</a:t>
            </a:r>
            <a:endParaRPr lang="sr-Cyrl-RS" dirty="0"/>
          </a:p>
          <a:p>
            <a:pPr lvl="1"/>
            <a:r>
              <a:rPr lang="sr-Cyrl-RS" dirty="0" smtClean="0"/>
              <a:t>поремећај </a:t>
            </a:r>
            <a:r>
              <a:rPr lang="sr-Cyrl-RS" dirty="0"/>
              <a:t>спавања</a:t>
            </a:r>
          </a:p>
          <a:p>
            <a:pPr lvl="1"/>
            <a:r>
              <a:rPr lang="sr-Cyrl-RS" dirty="0" smtClean="0"/>
              <a:t>главобоља</a:t>
            </a:r>
            <a:r>
              <a:rPr lang="sr-Cyrl-RS" dirty="0"/>
              <a:t>, вртоглавице, нестабилност</a:t>
            </a:r>
          </a:p>
          <a:p>
            <a:pPr lvl="1"/>
            <a:r>
              <a:rPr lang="sr-Cyrl-RS" dirty="0" smtClean="0"/>
              <a:t>поремећај </a:t>
            </a:r>
            <a:r>
              <a:rPr lang="sr-Cyrl-RS" dirty="0"/>
              <a:t>чула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104493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898"/>
    </mc:Choice>
    <mc:Fallback>
      <p:transition spd="slow" advTm="30898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Лична анаменза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err="1"/>
              <a:t>РАНИЈЕ</a:t>
            </a:r>
            <a:r>
              <a:rPr lang="ru-RU" dirty="0"/>
              <a:t> </a:t>
            </a:r>
            <a:r>
              <a:rPr lang="ru-RU" dirty="0" err="1"/>
              <a:t>ПРЕЛЕЖАНЕ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endParaRPr lang="ru-RU" dirty="0"/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РАНИЈА</a:t>
            </a:r>
            <a:r>
              <a:rPr lang="ru-RU" dirty="0"/>
              <a:t> </a:t>
            </a:r>
            <a:r>
              <a:rPr lang="ru-RU" dirty="0" err="1"/>
              <a:t>ЛЕЧЕЊА</a:t>
            </a:r>
            <a:r>
              <a:rPr lang="ru-RU" dirty="0"/>
              <a:t> У </a:t>
            </a:r>
            <a:r>
              <a:rPr lang="ru-RU" dirty="0" err="1"/>
              <a:t>БОЛНИЧКИМ</a:t>
            </a:r>
            <a:r>
              <a:rPr lang="ru-RU" dirty="0"/>
              <a:t> </a:t>
            </a:r>
            <a:r>
              <a:rPr lang="ru-RU" dirty="0" err="1"/>
              <a:t>УСТАНОВАМА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интернистичке</a:t>
            </a:r>
            <a:r>
              <a:rPr lang="ru-RU" dirty="0"/>
              <a:t> </a:t>
            </a:r>
            <a:r>
              <a:rPr lang="ru-RU" dirty="0" err="1"/>
              <a:t>интервенције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хируршке</a:t>
            </a:r>
            <a:r>
              <a:rPr lang="ru-RU" dirty="0"/>
              <a:t> </a:t>
            </a:r>
            <a:r>
              <a:rPr lang="ru-RU" dirty="0" err="1"/>
              <a:t>интервенције</a:t>
            </a:r>
            <a:endParaRPr lang="ru-RU" dirty="0"/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ПРЕОСЕТЉИВОСТ</a:t>
            </a:r>
            <a:r>
              <a:rPr lang="ru-RU" dirty="0"/>
              <a:t> НА </a:t>
            </a:r>
            <a:r>
              <a:rPr lang="ru-RU" dirty="0" err="1"/>
              <a:t>РАЗНЕ</a:t>
            </a:r>
            <a:r>
              <a:rPr lang="ru-RU" dirty="0"/>
              <a:t> </a:t>
            </a:r>
            <a:r>
              <a:rPr lang="ru-RU" dirty="0" err="1"/>
              <a:t>ЛЕКОВЕ</a:t>
            </a:r>
            <a:endParaRPr lang="ru-RU" dirty="0"/>
          </a:p>
          <a:p>
            <a:pPr marL="0" indent="0">
              <a:buNone/>
            </a:pP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3750287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661"/>
    </mc:Choice>
    <mc:Fallback>
      <p:transition spd="slow" advTm="15661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Породична анамнеза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Да ли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неко</a:t>
            </a:r>
            <a:r>
              <a:rPr lang="ru-RU" dirty="0"/>
              <a:t> у </a:t>
            </a:r>
            <a:r>
              <a:rPr lang="ru-RU" dirty="0" err="1"/>
              <a:t>породици</a:t>
            </a:r>
            <a:r>
              <a:rPr lang="ru-RU" dirty="0"/>
              <a:t> </a:t>
            </a:r>
            <a:r>
              <a:rPr lang="ru-RU" dirty="0" err="1"/>
              <a:t>боловао</a:t>
            </a:r>
            <a:r>
              <a:rPr lang="ru-RU" dirty="0"/>
              <a:t> од </a:t>
            </a:r>
            <a:r>
              <a:rPr lang="ru-RU" dirty="0" err="1"/>
              <a:t>неке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r>
              <a:rPr lang="ru-RU" dirty="0"/>
              <a:t>?</a:t>
            </a:r>
          </a:p>
          <a:p>
            <a:pPr lvl="1"/>
            <a:r>
              <a:rPr lang="ru-RU" dirty="0"/>
              <a:t> </a:t>
            </a:r>
            <a:r>
              <a:rPr lang="ru-RU" dirty="0" err="1" smtClean="0"/>
              <a:t>туберкулоза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 smtClean="0"/>
              <a:t>болести</a:t>
            </a:r>
            <a:r>
              <a:rPr lang="ru-RU" dirty="0" smtClean="0"/>
              <a:t> </a:t>
            </a:r>
            <a:r>
              <a:rPr lang="ru-RU" dirty="0" err="1"/>
              <a:t>срца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 smtClean="0"/>
              <a:t>болести</a:t>
            </a:r>
            <a:r>
              <a:rPr lang="ru-RU" dirty="0" smtClean="0"/>
              <a:t> </a:t>
            </a:r>
            <a:r>
              <a:rPr lang="ru-RU" dirty="0" err="1"/>
              <a:t>бубрега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 smtClean="0"/>
              <a:t>хипертензија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 smtClean="0"/>
              <a:t>реуматоидни</a:t>
            </a:r>
            <a:r>
              <a:rPr lang="ru-RU" dirty="0" smtClean="0"/>
              <a:t> </a:t>
            </a:r>
            <a:r>
              <a:rPr lang="ru-RU" dirty="0" err="1"/>
              <a:t>артритис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 smtClean="0"/>
              <a:t>дијабетес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 smtClean="0"/>
              <a:t>епилепсија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 smtClean="0"/>
              <a:t>душевне</a:t>
            </a:r>
            <a:r>
              <a:rPr lang="ru-RU" dirty="0" smtClean="0"/>
              <a:t> </a:t>
            </a:r>
            <a:r>
              <a:rPr lang="ru-RU" dirty="0" err="1"/>
              <a:t>болести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 smtClean="0"/>
              <a:t>алкохолизам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 smtClean="0"/>
              <a:t>малигне</a:t>
            </a:r>
            <a:r>
              <a:rPr lang="ru-RU" dirty="0" smtClean="0"/>
              <a:t> </a:t>
            </a:r>
            <a:r>
              <a:rPr lang="ru-RU" dirty="0" err="1"/>
              <a:t>болести</a:t>
            </a:r>
            <a:r>
              <a:rPr lang="ru-RU" dirty="0"/>
              <a:t> 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1795404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9894"/>
    </mc:Choice>
    <mc:Fallback>
      <p:transition spd="slow" advTm="29894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С</a:t>
            </a:r>
            <a:r>
              <a:rPr lang="sr-Cyrl-RS" dirty="0" smtClean="0"/>
              <a:t>оцијално-епидемиолшка </a:t>
            </a:r>
            <a:r>
              <a:rPr lang="sr-Cyrl-RS" dirty="0"/>
              <a:t>анамнеза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 </a:t>
            </a:r>
            <a:r>
              <a:rPr lang="ru-RU" dirty="0" err="1"/>
              <a:t>У</a:t>
            </a:r>
            <a:r>
              <a:rPr lang="ru-RU" dirty="0" err="1" smtClean="0"/>
              <a:t>слови</a:t>
            </a:r>
            <a:r>
              <a:rPr lang="ru-RU" dirty="0" smtClean="0"/>
              <a:t> </a:t>
            </a:r>
            <a:r>
              <a:rPr lang="ru-RU" dirty="0" err="1"/>
              <a:t>становања</a:t>
            </a:r>
            <a:endParaRPr lang="ru-RU" dirty="0"/>
          </a:p>
          <a:p>
            <a:pPr lvl="1"/>
            <a:r>
              <a:rPr lang="ru-RU" dirty="0"/>
              <a:t>         </a:t>
            </a:r>
            <a:r>
              <a:rPr lang="ru-RU" dirty="0" err="1"/>
              <a:t>снабдевање</a:t>
            </a:r>
            <a:r>
              <a:rPr lang="ru-RU" dirty="0"/>
              <a:t> </a:t>
            </a:r>
            <a:r>
              <a:rPr lang="ru-RU" dirty="0" err="1"/>
              <a:t>водом</a:t>
            </a:r>
            <a:endParaRPr lang="ru-RU" dirty="0"/>
          </a:p>
          <a:p>
            <a:pPr lvl="1"/>
            <a:r>
              <a:rPr lang="ru-RU" dirty="0"/>
              <a:t>         </a:t>
            </a:r>
            <a:r>
              <a:rPr lang="ru-RU" dirty="0" err="1"/>
              <a:t>канализација</a:t>
            </a:r>
            <a:endParaRPr lang="ru-RU" dirty="0"/>
          </a:p>
          <a:p>
            <a:pPr lvl="1"/>
            <a:r>
              <a:rPr lang="ru-RU" dirty="0"/>
              <a:t>         </a:t>
            </a:r>
            <a:r>
              <a:rPr lang="ru-RU" dirty="0" err="1"/>
              <a:t>грејање</a:t>
            </a:r>
            <a:endParaRPr lang="ru-RU" dirty="0"/>
          </a:p>
          <a:p>
            <a:pPr lvl="1"/>
            <a:r>
              <a:rPr lang="ru-RU" dirty="0"/>
              <a:t>         </a:t>
            </a:r>
            <a:r>
              <a:rPr lang="ru-RU" dirty="0" err="1"/>
              <a:t>животиње</a:t>
            </a:r>
            <a:r>
              <a:rPr lang="ru-RU" dirty="0"/>
              <a:t>, </a:t>
            </a:r>
            <a:r>
              <a:rPr lang="ru-RU" dirty="0" err="1"/>
              <a:t>кућни</a:t>
            </a:r>
            <a:r>
              <a:rPr lang="ru-RU" dirty="0"/>
              <a:t> </a:t>
            </a:r>
            <a:r>
              <a:rPr lang="ru-RU" dirty="0" err="1"/>
              <a:t>љубимци</a:t>
            </a:r>
            <a:endParaRPr lang="ru-RU" dirty="0"/>
          </a:p>
          <a:p>
            <a:r>
              <a:rPr lang="ru-RU" dirty="0"/>
              <a:t> Н</a:t>
            </a:r>
            <a:r>
              <a:rPr lang="ru-RU" dirty="0" smtClean="0"/>
              <a:t>ачин </a:t>
            </a:r>
            <a:r>
              <a:rPr lang="ru-RU" dirty="0"/>
              <a:t>живота и </a:t>
            </a:r>
            <a:r>
              <a:rPr lang="ru-RU" dirty="0" err="1"/>
              <a:t>исхране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err="1" smtClean="0"/>
              <a:t>Конзумација</a:t>
            </a:r>
            <a:r>
              <a:rPr lang="ru-RU" dirty="0" smtClean="0"/>
              <a:t> </a:t>
            </a:r>
            <a:r>
              <a:rPr lang="ru-RU" dirty="0" err="1"/>
              <a:t>цигарета</a:t>
            </a:r>
            <a:r>
              <a:rPr lang="ru-RU" dirty="0"/>
              <a:t> (</a:t>
            </a:r>
            <a:r>
              <a:rPr lang="ru-RU" dirty="0" err="1"/>
              <a:t>Колико</a:t>
            </a:r>
            <a:r>
              <a:rPr lang="ru-RU" dirty="0"/>
              <a:t> </a:t>
            </a:r>
            <a:r>
              <a:rPr lang="ru-RU" dirty="0" err="1"/>
              <a:t>цигарета</a:t>
            </a:r>
            <a:r>
              <a:rPr lang="ru-RU" dirty="0"/>
              <a:t> </a:t>
            </a:r>
            <a:r>
              <a:rPr lang="ru-RU" dirty="0" err="1"/>
              <a:t>дневно</a:t>
            </a:r>
            <a:r>
              <a:rPr lang="ru-RU" dirty="0"/>
              <a:t>? </a:t>
            </a:r>
            <a:r>
              <a:rPr lang="ru-RU" dirty="0" err="1"/>
              <a:t>Колико</a:t>
            </a:r>
            <a:r>
              <a:rPr lang="ru-RU" dirty="0"/>
              <a:t> година?)</a:t>
            </a:r>
          </a:p>
          <a:p>
            <a:r>
              <a:rPr lang="ru-RU" dirty="0"/>
              <a:t> </a:t>
            </a:r>
            <a:r>
              <a:rPr lang="ru-RU" dirty="0" err="1" smtClean="0"/>
              <a:t>Конзумација</a:t>
            </a:r>
            <a:r>
              <a:rPr lang="ru-RU" dirty="0" smtClean="0"/>
              <a:t> </a:t>
            </a:r>
            <a:r>
              <a:rPr lang="ru-RU" dirty="0" err="1"/>
              <a:t>алкохолних</a:t>
            </a:r>
            <a:r>
              <a:rPr lang="ru-RU" dirty="0"/>
              <a:t> </a:t>
            </a:r>
            <a:r>
              <a:rPr lang="ru-RU" dirty="0" err="1"/>
              <a:t>пића</a:t>
            </a:r>
            <a:r>
              <a:rPr lang="ru-RU" dirty="0"/>
              <a:t> (</a:t>
            </a:r>
            <a:r>
              <a:rPr lang="ru-RU" dirty="0" err="1"/>
              <a:t>Врста</a:t>
            </a:r>
            <a:r>
              <a:rPr lang="ru-RU" dirty="0"/>
              <a:t>? </a:t>
            </a:r>
            <a:r>
              <a:rPr lang="ru-RU" dirty="0" err="1"/>
              <a:t>Количина</a:t>
            </a:r>
            <a:r>
              <a:rPr lang="ru-RU" dirty="0"/>
              <a:t>? </a:t>
            </a:r>
            <a:r>
              <a:rPr lang="ru-RU" dirty="0" err="1"/>
              <a:t>Свакодневно</a:t>
            </a:r>
            <a:r>
              <a:rPr lang="ru-RU" dirty="0"/>
              <a:t>, </a:t>
            </a:r>
            <a:r>
              <a:rPr lang="ru-RU" dirty="0" err="1"/>
              <a:t>повремено</a:t>
            </a:r>
            <a:r>
              <a:rPr lang="ru-RU" dirty="0"/>
              <a:t>?)</a:t>
            </a:r>
          </a:p>
          <a:p>
            <a:r>
              <a:rPr lang="ru-RU" dirty="0"/>
              <a:t> </a:t>
            </a:r>
            <a:r>
              <a:rPr lang="ru-RU" dirty="0" err="1" smtClean="0"/>
              <a:t>Конзумација</a:t>
            </a:r>
            <a:r>
              <a:rPr lang="ru-RU" dirty="0" smtClean="0"/>
              <a:t> </a:t>
            </a:r>
            <a:r>
              <a:rPr lang="ru-RU" dirty="0" err="1"/>
              <a:t>психоактивних</a:t>
            </a:r>
            <a:r>
              <a:rPr lang="ru-RU" dirty="0"/>
              <a:t> </a:t>
            </a:r>
            <a:r>
              <a:rPr lang="ru-RU" dirty="0" err="1"/>
              <a:t>супстанци</a:t>
            </a:r>
            <a:r>
              <a:rPr lang="ru-RU" dirty="0"/>
              <a:t>, дроге, </a:t>
            </a:r>
            <a:r>
              <a:rPr lang="ru-RU" dirty="0" err="1"/>
              <a:t>седативних</a:t>
            </a:r>
            <a:r>
              <a:rPr lang="ru-RU" dirty="0"/>
              <a:t> и других </a:t>
            </a:r>
            <a:r>
              <a:rPr lang="ru-RU" dirty="0" err="1"/>
              <a:t>лекова</a:t>
            </a:r>
            <a:r>
              <a:rPr lang="ru-RU" dirty="0"/>
              <a:t> </a:t>
            </a:r>
          </a:p>
          <a:p>
            <a:r>
              <a:rPr lang="ru-RU" dirty="0"/>
              <a:t> </a:t>
            </a:r>
            <a:r>
              <a:rPr lang="ru-RU" dirty="0" err="1"/>
              <a:t>В</a:t>
            </a:r>
            <a:r>
              <a:rPr lang="ru-RU" dirty="0" err="1" smtClean="0"/>
              <a:t>рста</a:t>
            </a:r>
            <a:r>
              <a:rPr lang="ru-RU" dirty="0" smtClean="0"/>
              <a:t> </a:t>
            </a:r>
            <a:r>
              <a:rPr lang="ru-RU" dirty="0"/>
              <a:t>посла и </a:t>
            </a:r>
            <a:r>
              <a:rPr lang="ru-RU" dirty="0" err="1"/>
              <a:t>услови</a:t>
            </a:r>
            <a:r>
              <a:rPr lang="ru-RU" dirty="0"/>
              <a:t> на послу </a:t>
            </a:r>
          </a:p>
          <a:p>
            <a:r>
              <a:rPr lang="ru-RU" dirty="0"/>
              <a:t> </a:t>
            </a:r>
            <a:r>
              <a:rPr lang="ru-RU" dirty="0" err="1" smtClean="0"/>
              <a:t>Хигијенско</a:t>
            </a:r>
            <a:r>
              <a:rPr lang="ru-RU" dirty="0" smtClean="0"/>
              <a:t>-техничка </a:t>
            </a:r>
            <a:r>
              <a:rPr lang="ru-RU" dirty="0" err="1"/>
              <a:t>заштита</a:t>
            </a:r>
            <a:r>
              <a:rPr lang="ru-RU" dirty="0"/>
              <a:t> 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1325128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9930"/>
    </mc:Choice>
    <mc:Fallback>
      <p:transition spd="slow" advTm="3993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863667" cy="1320800"/>
          </a:xfrm>
        </p:spPr>
        <p:txBody>
          <a:bodyPr/>
          <a:lstStyle/>
          <a:p>
            <a:r>
              <a:rPr lang="sr-Cyrl-RS" dirty="0" smtClean="0"/>
              <a:t>Објективан (физикални) преглед болесника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51001"/>
            <a:ext cx="9279466" cy="4390362"/>
          </a:xfrm>
        </p:spPr>
        <p:txBody>
          <a:bodyPr>
            <a:normAutofit fontScale="92500" lnSpcReduction="10000"/>
          </a:bodyPr>
          <a:lstStyle/>
          <a:p>
            <a:r>
              <a:rPr lang="ru-RU" dirty="0" err="1"/>
              <a:t>П</a:t>
            </a:r>
            <a:r>
              <a:rPr lang="ru-RU" dirty="0" err="1" smtClean="0"/>
              <a:t>рикупљање</a:t>
            </a:r>
            <a:r>
              <a:rPr lang="ru-RU" dirty="0" smtClean="0"/>
              <a:t> </a:t>
            </a:r>
            <a:r>
              <a:rPr lang="ru-RU" dirty="0" err="1"/>
              <a:t>знакова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r>
              <a:rPr lang="ru-RU" dirty="0"/>
              <a:t> ради </a:t>
            </a:r>
            <a:r>
              <a:rPr lang="ru-RU" dirty="0" err="1"/>
              <a:t>постављања</a:t>
            </a:r>
            <a:r>
              <a:rPr lang="ru-RU" dirty="0"/>
              <a:t> </a:t>
            </a:r>
            <a:r>
              <a:rPr lang="ru-RU" dirty="0" err="1"/>
              <a:t>њене</a:t>
            </a:r>
            <a:r>
              <a:rPr lang="ru-RU" dirty="0"/>
              <a:t> </a:t>
            </a:r>
            <a:r>
              <a:rPr lang="ru-RU" dirty="0" err="1" smtClean="0"/>
              <a:t>дијагнозе</a:t>
            </a:r>
            <a:r>
              <a:rPr lang="ru-RU" dirty="0" smtClean="0"/>
              <a:t> </a:t>
            </a:r>
            <a:r>
              <a:rPr lang="ru-RU" dirty="0" err="1" smtClean="0"/>
              <a:t>применом</a:t>
            </a:r>
            <a:r>
              <a:rPr lang="ru-RU" dirty="0" smtClean="0"/>
              <a:t> </a:t>
            </a:r>
            <a:r>
              <a:rPr lang="ru-RU" dirty="0"/>
              <a:t>4 методе </a:t>
            </a:r>
            <a:r>
              <a:rPr lang="ru-RU" dirty="0" err="1"/>
              <a:t>физикалног</a:t>
            </a:r>
            <a:r>
              <a:rPr lang="ru-RU" dirty="0"/>
              <a:t> </a:t>
            </a:r>
            <a:r>
              <a:rPr lang="ru-RU" dirty="0" err="1"/>
              <a:t>прегледа</a:t>
            </a:r>
            <a:r>
              <a:rPr lang="ru-RU" dirty="0"/>
              <a:t> </a:t>
            </a:r>
            <a:r>
              <a:rPr lang="ru-RU" dirty="0" smtClean="0"/>
              <a:t>и </a:t>
            </a:r>
            <a:r>
              <a:rPr lang="ru-RU" dirty="0" err="1"/>
              <a:t>спровођењем</a:t>
            </a:r>
            <a:r>
              <a:rPr lang="ru-RU" dirty="0"/>
              <a:t> </a:t>
            </a:r>
            <a:r>
              <a:rPr lang="ru-RU" dirty="0" err="1"/>
              <a:t>одређених</a:t>
            </a:r>
            <a:r>
              <a:rPr lang="ru-RU" dirty="0"/>
              <a:t> </a:t>
            </a:r>
            <a:r>
              <a:rPr lang="ru-RU" dirty="0" err="1"/>
              <a:t>клиничких</a:t>
            </a:r>
            <a:r>
              <a:rPr lang="ru-RU" dirty="0"/>
              <a:t> </a:t>
            </a:r>
            <a:r>
              <a:rPr lang="ru-RU" dirty="0" err="1" smtClean="0"/>
              <a:t>мерења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sr-Cyrl-RS" dirty="0" smtClean="0"/>
              <a:t>Основне методе:</a:t>
            </a:r>
            <a:endParaRPr lang="sr-Cyrl-RS" dirty="0"/>
          </a:p>
          <a:p>
            <a:pPr lvl="1"/>
            <a:r>
              <a:rPr lang="sr-Cyrl-RS" dirty="0"/>
              <a:t> </a:t>
            </a:r>
            <a:r>
              <a:rPr lang="sr-Cyrl-RS" dirty="0" smtClean="0"/>
              <a:t>инспекција </a:t>
            </a:r>
            <a:r>
              <a:rPr lang="sr-Cyrl-RS" dirty="0"/>
              <a:t>(посматрање)</a:t>
            </a:r>
          </a:p>
          <a:p>
            <a:pPr lvl="1"/>
            <a:r>
              <a:rPr lang="sr-Cyrl-RS" dirty="0"/>
              <a:t> палпација (додиривање)</a:t>
            </a:r>
          </a:p>
          <a:p>
            <a:pPr lvl="1"/>
            <a:r>
              <a:rPr lang="sr-Cyrl-RS" dirty="0"/>
              <a:t> перкусија (ударање)</a:t>
            </a:r>
          </a:p>
          <a:p>
            <a:pPr lvl="1"/>
            <a:r>
              <a:rPr lang="sr-Cyrl-RS" dirty="0"/>
              <a:t> аускултација (слушање)</a:t>
            </a:r>
          </a:p>
          <a:p>
            <a:endParaRPr lang="sr-Cyrl-RS" dirty="0"/>
          </a:p>
          <a:p>
            <a:r>
              <a:rPr lang="sr-Cyrl-RS" dirty="0" smtClean="0"/>
              <a:t>Клиничка мерења:</a:t>
            </a:r>
            <a:endParaRPr lang="sr-Cyrl-RS" dirty="0"/>
          </a:p>
          <a:p>
            <a:pPr lvl="1"/>
            <a:r>
              <a:rPr lang="sr-Cyrl-RS" dirty="0"/>
              <a:t> мерење телесне висине</a:t>
            </a:r>
          </a:p>
          <a:p>
            <a:pPr lvl="1"/>
            <a:r>
              <a:rPr lang="sr-Cyrl-RS" dirty="0"/>
              <a:t> мерење телесне тежине</a:t>
            </a:r>
          </a:p>
          <a:p>
            <a:pPr lvl="1"/>
            <a:r>
              <a:rPr lang="sr-Cyrl-RS" dirty="0"/>
              <a:t> мерење телесне температуре</a:t>
            </a:r>
          </a:p>
          <a:p>
            <a:endParaRPr lang="sr-Cyrl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4006" y="4049391"/>
            <a:ext cx="1803499" cy="10166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2450" r="6271" b="9530"/>
          <a:stretch/>
        </p:blipFill>
        <p:spPr>
          <a:xfrm>
            <a:off x="9944422" y="1504695"/>
            <a:ext cx="1742449" cy="24577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2200" y="5282375"/>
            <a:ext cx="1795305" cy="89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5236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4550"/>
    </mc:Choice>
    <mc:Fallback>
      <p:transition spd="slow" advTm="3455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20133"/>
            <a:ext cx="8596668" cy="1320800"/>
          </a:xfrm>
        </p:spPr>
        <p:txBody>
          <a:bodyPr/>
          <a:lstStyle/>
          <a:p>
            <a:r>
              <a:rPr lang="sr-Cyrl-RS" dirty="0" smtClean="0"/>
              <a:t>Неопходни услови за обовљање физикалног прегледа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845733"/>
            <a:ext cx="8596668" cy="4766734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/>
              <a:t>ПРОСТОРИЈА</a:t>
            </a:r>
            <a:r>
              <a:rPr lang="ru-RU" dirty="0"/>
              <a:t> ЗА </a:t>
            </a:r>
            <a:r>
              <a:rPr lang="ru-RU" dirty="0" err="1"/>
              <a:t>ПРЕГЛЕД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просторија</a:t>
            </a:r>
            <a:r>
              <a:rPr lang="ru-RU" dirty="0"/>
              <a:t> </a:t>
            </a:r>
            <a:r>
              <a:rPr lang="ru-RU" dirty="0" err="1"/>
              <a:t>одређене</a:t>
            </a:r>
            <a:r>
              <a:rPr lang="ru-RU" dirty="0"/>
              <a:t> величине, </a:t>
            </a:r>
            <a:r>
              <a:rPr lang="ru-RU" dirty="0" err="1"/>
              <a:t>загрејана</a:t>
            </a:r>
            <a:r>
              <a:rPr lang="ru-RU" dirty="0"/>
              <a:t> и добро </a:t>
            </a:r>
            <a:r>
              <a:rPr lang="ru-RU" dirty="0" err="1"/>
              <a:t>осветљена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постеља</a:t>
            </a:r>
            <a:r>
              <a:rPr lang="ru-RU" dirty="0"/>
              <a:t> за </a:t>
            </a:r>
            <a:r>
              <a:rPr lang="ru-RU" dirty="0" err="1"/>
              <a:t>преглед</a:t>
            </a:r>
            <a:r>
              <a:rPr lang="ru-RU" dirty="0"/>
              <a:t> треба да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приступачна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свих страна</a:t>
            </a:r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ПРИПРЕМА</a:t>
            </a:r>
            <a:r>
              <a:rPr lang="ru-RU" dirty="0"/>
              <a:t> </a:t>
            </a:r>
            <a:r>
              <a:rPr lang="ru-RU" dirty="0" err="1"/>
              <a:t>БОЛЕСНИКА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помоћ</a:t>
            </a:r>
            <a:r>
              <a:rPr lang="ru-RU" dirty="0"/>
              <a:t> </a:t>
            </a:r>
            <a:r>
              <a:rPr lang="ru-RU" dirty="0" err="1"/>
              <a:t>медицинске</a:t>
            </a:r>
            <a:r>
              <a:rPr lang="ru-RU" dirty="0"/>
              <a:t> сестре при </a:t>
            </a:r>
            <a:r>
              <a:rPr lang="ru-RU" dirty="0" err="1"/>
              <a:t>припреми</a:t>
            </a:r>
            <a:r>
              <a:rPr lang="ru-RU" dirty="0"/>
              <a:t> </a:t>
            </a:r>
            <a:r>
              <a:rPr lang="ru-RU" dirty="0" err="1"/>
              <a:t>болесника</a:t>
            </a:r>
            <a:r>
              <a:rPr lang="ru-RU" dirty="0"/>
              <a:t> за </a:t>
            </a:r>
            <a:r>
              <a:rPr lang="ru-RU" dirty="0" err="1"/>
              <a:t>преглед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поставити</a:t>
            </a:r>
            <a:r>
              <a:rPr lang="ru-RU" dirty="0"/>
              <a:t> </a:t>
            </a:r>
            <a:r>
              <a:rPr lang="ru-RU" dirty="0" err="1"/>
              <a:t>болесника</a:t>
            </a:r>
            <a:r>
              <a:rPr lang="ru-RU" dirty="0"/>
              <a:t> у </a:t>
            </a:r>
            <a:r>
              <a:rPr lang="ru-RU" dirty="0" err="1"/>
              <a:t>положај</a:t>
            </a:r>
            <a:r>
              <a:rPr lang="ru-RU" dirty="0"/>
              <a:t> </a:t>
            </a:r>
            <a:r>
              <a:rPr lang="ru-RU" dirty="0" err="1"/>
              <a:t>који</a:t>
            </a:r>
            <a:r>
              <a:rPr lang="ru-RU" dirty="0"/>
              <a:t> </a:t>
            </a:r>
            <a:r>
              <a:rPr lang="ru-RU" dirty="0" err="1"/>
              <a:t>му</a:t>
            </a:r>
            <a:r>
              <a:rPr lang="ru-RU" dirty="0"/>
              <a:t> </a:t>
            </a:r>
            <a:r>
              <a:rPr lang="ru-RU" dirty="0" err="1"/>
              <a:t>највише</a:t>
            </a:r>
            <a:r>
              <a:rPr lang="ru-RU" dirty="0"/>
              <a:t> </a:t>
            </a:r>
            <a:r>
              <a:rPr lang="ru-RU" dirty="0" err="1"/>
              <a:t>одговара</a:t>
            </a:r>
            <a:endParaRPr lang="ru-RU" dirty="0"/>
          </a:p>
          <a:p>
            <a:r>
              <a:rPr lang="ru-RU" dirty="0"/>
              <a:t>	</a:t>
            </a:r>
          </a:p>
          <a:p>
            <a:r>
              <a:rPr lang="ru-RU" dirty="0"/>
              <a:t> </a:t>
            </a:r>
            <a:r>
              <a:rPr lang="ru-RU" dirty="0" err="1"/>
              <a:t>ПОЛОЖАЈ</a:t>
            </a:r>
            <a:r>
              <a:rPr lang="ru-RU" dirty="0"/>
              <a:t> </a:t>
            </a:r>
            <a:r>
              <a:rPr lang="ru-RU" dirty="0" err="1"/>
              <a:t>БОЛЕСНИКА</a:t>
            </a:r>
            <a:r>
              <a:rPr lang="ru-RU" dirty="0"/>
              <a:t> И </a:t>
            </a:r>
            <a:r>
              <a:rPr lang="ru-RU" dirty="0" err="1"/>
              <a:t>ЛЕКАРА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лекар</a:t>
            </a:r>
            <a:r>
              <a:rPr lang="ru-RU" dirty="0"/>
              <a:t> се </a:t>
            </a:r>
            <a:r>
              <a:rPr lang="ru-RU" dirty="0" err="1"/>
              <a:t>поставља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десне стране </a:t>
            </a:r>
            <a:r>
              <a:rPr lang="ru-RU" dirty="0" err="1"/>
              <a:t>болесника</a:t>
            </a:r>
            <a:r>
              <a:rPr lang="ru-RU" dirty="0"/>
              <a:t> при </a:t>
            </a:r>
            <a:r>
              <a:rPr lang="ru-RU" dirty="0" err="1"/>
              <a:t>обављању</a:t>
            </a:r>
            <a:r>
              <a:rPr lang="ru-RU" dirty="0"/>
              <a:t> </a:t>
            </a:r>
            <a:r>
              <a:rPr lang="ru-RU" dirty="0" err="1"/>
              <a:t>прегледа</a:t>
            </a:r>
            <a:endParaRPr lang="ru-RU" dirty="0"/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АПАРАТИ</a:t>
            </a:r>
            <a:r>
              <a:rPr lang="ru-RU" dirty="0"/>
              <a:t> И ПРИБОР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основни</a:t>
            </a:r>
            <a:r>
              <a:rPr lang="ru-RU" dirty="0"/>
              <a:t> прибор за </a:t>
            </a:r>
            <a:r>
              <a:rPr lang="ru-RU" dirty="0" err="1"/>
              <a:t>обављање</a:t>
            </a:r>
            <a:r>
              <a:rPr lang="ru-RU" dirty="0"/>
              <a:t> </a:t>
            </a:r>
            <a:r>
              <a:rPr lang="ru-RU" dirty="0" err="1"/>
              <a:t>прегледа</a:t>
            </a:r>
            <a:r>
              <a:rPr lang="ru-RU" dirty="0"/>
              <a:t> </a:t>
            </a:r>
            <a:r>
              <a:rPr lang="ru-RU" dirty="0" err="1"/>
              <a:t>болесника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остала</a:t>
            </a:r>
            <a:r>
              <a:rPr lang="ru-RU" dirty="0"/>
              <a:t> </a:t>
            </a:r>
            <a:r>
              <a:rPr lang="ru-RU" dirty="0" err="1"/>
              <a:t>опрема</a:t>
            </a:r>
            <a:endParaRPr lang="ru-RU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1344944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7977"/>
    </mc:Choice>
    <mc:Fallback>
      <p:transition spd="slow" advTm="47977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Инспекција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43656"/>
            <a:ext cx="8596668" cy="3880773"/>
          </a:xfrm>
        </p:spPr>
        <p:txBody>
          <a:bodyPr/>
          <a:lstStyle/>
          <a:p>
            <a:pPr>
              <a:buFontTx/>
              <a:buNone/>
            </a:pPr>
            <a:r>
              <a:rPr lang="sr-Cyrl-CS" altLang="sr-Latn-RS" sz="2000" dirty="0">
                <a:solidFill>
                  <a:schemeClr val="accent2"/>
                </a:solidFill>
                <a:latin typeface="Times New Roman" panose="02020603050405020304" pitchFamily="18" charset="0"/>
              </a:rPr>
              <a:t>ИНСПЕКЦИЈА ( посматрање)</a:t>
            </a:r>
            <a:r>
              <a:rPr lang="sr-Cyrl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– </a:t>
            </a:r>
            <a:r>
              <a:rPr lang="sr-Cyrl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поступак којим се траже и утврђују објективни (физикални) знаци болести у болесника.</a:t>
            </a:r>
          </a:p>
          <a:p>
            <a:pPr>
              <a:buFontTx/>
              <a:buNone/>
            </a:pPr>
            <a:endParaRPr lang="sr-Cyrl-CS" altLang="sr-Latn-R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r>
              <a:rPr lang="sr-Cyrl-CS" altLang="sr-Latn-RS" dirty="0">
                <a:solidFill>
                  <a:schemeClr val="accent2"/>
                </a:solidFill>
                <a:latin typeface="Times New Roman" panose="02020603050405020304" pitchFamily="18" charset="0"/>
              </a:rPr>
              <a:t>ОПШТА ИНСПЕКЦИЈА </a:t>
            </a:r>
            <a:r>
              <a:rPr lang="sr-Cyrl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– психичко стање болесника,ухрањеност, положај болесника, покрети болесника, промене по </a:t>
            </a:r>
            <a:r>
              <a:rPr lang="sr-Cyrl-CS" altLang="sr-Latn-RS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кожи… </a:t>
            </a:r>
            <a:endParaRPr lang="sr-Cyrl-CS" altLang="sr-Latn-R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buFontTx/>
              <a:buNone/>
            </a:pPr>
            <a:endParaRPr lang="sr-Cyrl-CS" altLang="sr-Latn-R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r>
              <a:rPr lang="sr-Cyrl-CS" altLang="sr-Latn-RS" dirty="0">
                <a:solidFill>
                  <a:schemeClr val="accent2"/>
                </a:solidFill>
                <a:latin typeface="Times New Roman" panose="02020603050405020304" pitchFamily="18" charset="0"/>
              </a:rPr>
              <a:t>ЛОКАЛНА ИНСПЕКЦИЈА- </a:t>
            </a:r>
            <a:r>
              <a:rPr lang="sr-Cyrl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посматрање само одређеног дела, предела тела </a:t>
            </a:r>
            <a:r>
              <a:rPr lang="sr-Cyrl-CS" altLang="sr-Latn-RS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( глава, врат, грудни кош, трбух, кичмени стуб, руке, ноге, кожа)</a:t>
            </a:r>
            <a:endParaRPr lang="sr-Latn-CS" altLang="sr-Latn-RS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1057508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7411"/>
    </mc:Choice>
    <mc:Fallback>
      <p:transition spd="slow" advTm="37411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Општа инспекција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25601"/>
            <a:ext cx="9635066" cy="441576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 </a:t>
            </a:r>
            <a:r>
              <a:rPr lang="ru-RU" dirty="0" err="1"/>
              <a:t>СТАЊЕ</a:t>
            </a:r>
            <a:r>
              <a:rPr lang="ru-RU" dirty="0"/>
              <a:t> СВЕСТИ – </a:t>
            </a:r>
            <a:r>
              <a:rPr lang="ru-RU" dirty="0" err="1"/>
              <a:t>сомноленција</a:t>
            </a:r>
            <a:r>
              <a:rPr lang="ru-RU" dirty="0"/>
              <a:t>, сопор, кома (</a:t>
            </a:r>
            <a:r>
              <a:rPr lang="ru-RU" dirty="0" err="1"/>
              <a:t>GCS</a:t>
            </a:r>
            <a:r>
              <a:rPr lang="ru-RU" dirty="0" smtClean="0"/>
              <a:t>) </a:t>
            </a:r>
          </a:p>
          <a:p>
            <a:r>
              <a:rPr lang="ru-RU" dirty="0" smtClean="0"/>
              <a:t> СТАВ </a:t>
            </a:r>
            <a:r>
              <a:rPr lang="ru-RU" dirty="0" err="1" smtClean="0"/>
              <a:t>ПАЦИЈЕНТА</a:t>
            </a:r>
            <a:r>
              <a:rPr lang="ru-RU" dirty="0" smtClean="0"/>
              <a:t> – </a:t>
            </a:r>
            <a:r>
              <a:rPr lang="ru-RU" dirty="0" err="1" smtClean="0"/>
              <a:t>активан</a:t>
            </a:r>
            <a:r>
              <a:rPr lang="ru-RU" dirty="0" smtClean="0"/>
              <a:t>, </a:t>
            </a:r>
            <a:r>
              <a:rPr lang="ru-RU" dirty="0" err="1" smtClean="0"/>
              <a:t>пасиван</a:t>
            </a:r>
            <a:r>
              <a:rPr lang="ru-RU" dirty="0" smtClean="0"/>
              <a:t>, </a:t>
            </a:r>
            <a:r>
              <a:rPr lang="ru-RU" dirty="0" err="1" smtClean="0"/>
              <a:t>принудан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ОРИЈЕНТАЦИЈА</a:t>
            </a:r>
            <a:r>
              <a:rPr lang="ru-RU" dirty="0"/>
              <a:t> – </a:t>
            </a:r>
            <a:r>
              <a:rPr lang="ru-RU" dirty="0" err="1"/>
              <a:t>способност</a:t>
            </a:r>
            <a:r>
              <a:rPr lang="ru-RU" dirty="0"/>
              <a:t> особе да се </a:t>
            </a:r>
            <a:r>
              <a:rPr lang="ru-RU" dirty="0" err="1"/>
              <a:t>оријентише</a:t>
            </a:r>
            <a:r>
              <a:rPr lang="ru-RU" dirty="0"/>
              <a:t>  </a:t>
            </a:r>
            <a:r>
              <a:rPr lang="ru-RU" dirty="0" smtClean="0"/>
              <a:t>у </a:t>
            </a:r>
            <a:r>
              <a:rPr lang="ru-RU" dirty="0" err="1"/>
              <a:t>времену</a:t>
            </a:r>
            <a:r>
              <a:rPr lang="ru-RU" dirty="0"/>
              <a:t> и простору, </a:t>
            </a:r>
            <a:r>
              <a:rPr lang="ru-RU" dirty="0" err="1"/>
              <a:t>према</a:t>
            </a:r>
            <a:r>
              <a:rPr lang="ru-RU" dirty="0"/>
              <a:t> </a:t>
            </a:r>
            <a:r>
              <a:rPr lang="ru-RU" dirty="0" err="1"/>
              <a:t>себи</a:t>
            </a:r>
            <a:r>
              <a:rPr lang="ru-RU" dirty="0"/>
              <a:t> и </a:t>
            </a:r>
            <a:r>
              <a:rPr lang="ru-RU" dirty="0" err="1" smtClean="0"/>
              <a:t>околини</a:t>
            </a:r>
            <a:endParaRPr lang="ru-RU" dirty="0"/>
          </a:p>
          <a:p>
            <a:r>
              <a:rPr lang="ru-RU" dirty="0"/>
              <a:t> ГЛАС И </a:t>
            </a:r>
            <a:r>
              <a:rPr lang="ru-RU" dirty="0" smtClean="0"/>
              <a:t>ГОВОР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РАСТ</a:t>
            </a:r>
            <a:r>
              <a:rPr lang="ru-RU" dirty="0"/>
              <a:t> И </a:t>
            </a:r>
            <a:r>
              <a:rPr lang="ru-RU" dirty="0" err="1"/>
              <a:t>РАЗВИЈЕНОСТ</a:t>
            </a:r>
            <a:endParaRPr lang="ru-RU" dirty="0"/>
          </a:p>
          <a:p>
            <a:pPr lvl="1"/>
            <a:r>
              <a:rPr lang="ru-RU" dirty="0" err="1"/>
              <a:t>телесна</a:t>
            </a:r>
            <a:r>
              <a:rPr lang="ru-RU" dirty="0"/>
              <a:t> </a:t>
            </a:r>
            <a:r>
              <a:rPr lang="ru-RU" dirty="0" err="1"/>
              <a:t>висина</a:t>
            </a:r>
            <a:r>
              <a:rPr lang="ru-RU" dirty="0"/>
              <a:t> (</a:t>
            </a:r>
            <a:r>
              <a:rPr lang="ru-RU" dirty="0" err="1"/>
              <a:t>патуљаст</a:t>
            </a:r>
            <a:r>
              <a:rPr lang="ru-RU" dirty="0"/>
              <a:t> или </a:t>
            </a:r>
            <a:r>
              <a:rPr lang="ru-RU" dirty="0" err="1"/>
              <a:t>изразито</a:t>
            </a:r>
            <a:r>
              <a:rPr lang="ru-RU" dirty="0"/>
              <a:t> висок </a:t>
            </a:r>
            <a:r>
              <a:rPr lang="ru-RU" dirty="0" err="1"/>
              <a:t>раст</a:t>
            </a:r>
            <a:r>
              <a:rPr lang="ru-RU" dirty="0"/>
              <a:t>), </a:t>
            </a:r>
          </a:p>
          <a:p>
            <a:pPr lvl="1"/>
            <a:r>
              <a:rPr lang="ru-RU" dirty="0" err="1"/>
              <a:t>ухрањеност</a:t>
            </a:r>
            <a:r>
              <a:rPr lang="ru-RU" dirty="0"/>
              <a:t> (</a:t>
            </a:r>
            <a:r>
              <a:rPr lang="ru-RU" dirty="0" err="1"/>
              <a:t>гојазност</a:t>
            </a:r>
            <a:r>
              <a:rPr lang="ru-RU" dirty="0"/>
              <a:t>, </a:t>
            </a:r>
            <a:r>
              <a:rPr lang="ru-RU" dirty="0" err="1" smtClean="0"/>
              <a:t>потхрањеност</a:t>
            </a:r>
            <a:r>
              <a:rPr lang="ru-RU" dirty="0" smtClean="0"/>
              <a:t>, </a:t>
            </a:r>
            <a:r>
              <a:rPr lang="ru-RU" dirty="0" err="1" smtClean="0"/>
              <a:t>атлетска</a:t>
            </a:r>
            <a:r>
              <a:rPr lang="ru-RU" dirty="0" smtClean="0"/>
              <a:t> </a:t>
            </a:r>
            <a:r>
              <a:rPr lang="ru-RU" dirty="0" err="1" smtClean="0"/>
              <a:t>грађа</a:t>
            </a:r>
            <a:r>
              <a:rPr lang="ru-RU" dirty="0" smtClean="0"/>
              <a:t>), </a:t>
            </a:r>
            <a:endParaRPr lang="ru-RU" dirty="0"/>
          </a:p>
          <a:p>
            <a:pPr lvl="1"/>
            <a:r>
              <a:rPr lang="ru-RU" dirty="0" err="1"/>
              <a:t>изглед</a:t>
            </a:r>
            <a:r>
              <a:rPr lang="ru-RU" dirty="0"/>
              <a:t> коже (</a:t>
            </a:r>
            <a:r>
              <a:rPr lang="ru-RU" dirty="0" err="1"/>
              <a:t>бледило</a:t>
            </a:r>
            <a:r>
              <a:rPr lang="ru-RU" dirty="0"/>
              <a:t> или </a:t>
            </a:r>
            <a:r>
              <a:rPr lang="ru-RU" dirty="0" err="1"/>
              <a:t>изразита</a:t>
            </a:r>
            <a:r>
              <a:rPr lang="ru-RU" dirty="0"/>
              <a:t> </a:t>
            </a:r>
            <a:r>
              <a:rPr lang="ru-RU" dirty="0" err="1" smtClean="0"/>
              <a:t>прокрвљенос</a:t>
            </a:r>
            <a:r>
              <a:rPr lang="ru-RU" dirty="0" smtClean="0"/>
              <a:t>, </a:t>
            </a:r>
            <a:r>
              <a:rPr lang="ru-RU" dirty="0" err="1" smtClean="0"/>
              <a:t>бледо-жуа</a:t>
            </a:r>
            <a:r>
              <a:rPr lang="ru-RU" dirty="0" smtClean="0"/>
              <a:t>, </a:t>
            </a:r>
            <a:r>
              <a:rPr lang="ru-RU" dirty="0" err="1" smtClean="0"/>
              <a:t>цијанотична</a:t>
            </a:r>
            <a:r>
              <a:rPr lang="ru-RU" dirty="0" smtClean="0"/>
              <a:t>), </a:t>
            </a:r>
            <a:endParaRPr lang="ru-RU" dirty="0"/>
          </a:p>
          <a:p>
            <a:pPr lvl="1"/>
            <a:r>
              <a:rPr lang="ru-RU" dirty="0" err="1"/>
              <a:t>развијеност</a:t>
            </a:r>
            <a:r>
              <a:rPr lang="ru-RU" dirty="0"/>
              <a:t> </a:t>
            </a:r>
            <a:r>
              <a:rPr lang="ru-RU" dirty="0" err="1"/>
              <a:t>мишића</a:t>
            </a:r>
            <a:r>
              <a:rPr lang="ru-RU" dirty="0"/>
              <a:t> (</a:t>
            </a:r>
            <a:r>
              <a:rPr lang="ru-RU" dirty="0" err="1"/>
              <a:t>средња</a:t>
            </a:r>
            <a:r>
              <a:rPr lang="ru-RU" dirty="0"/>
              <a:t>, </a:t>
            </a:r>
            <a:r>
              <a:rPr lang="ru-RU" dirty="0" err="1"/>
              <a:t>изразита</a:t>
            </a:r>
            <a:r>
              <a:rPr lang="ru-RU" dirty="0"/>
              <a:t>, слаба), </a:t>
            </a:r>
          </a:p>
          <a:p>
            <a:pPr lvl="1"/>
            <a:r>
              <a:rPr lang="ru-RU" dirty="0" err="1"/>
              <a:t>распрострањеност</a:t>
            </a:r>
            <a:r>
              <a:rPr lang="ru-RU" dirty="0"/>
              <a:t> косе (</a:t>
            </a:r>
            <a:r>
              <a:rPr lang="ru-RU" dirty="0" err="1"/>
              <a:t>нормална</a:t>
            </a:r>
            <a:r>
              <a:rPr lang="ru-RU" dirty="0"/>
              <a:t>, </a:t>
            </a:r>
            <a:r>
              <a:rPr lang="ru-RU" dirty="0" err="1"/>
              <a:t>ћелавост</a:t>
            </a:r>
            <a:r>
              <a:rPr lang="ru-RU" dirty="0"/>
              <a:t>), </a:t>
            </a:r>
          </a:p>
          <a:p>
            <a:pPr lvl="1"/>
            <a:r>
              <a:rPr lang="ru-RU" dirty="0" err="1"/>
              <a:t>покрети</a:t>
            </a:r>
            <a:r>
              <a:rPr lang="ru-RU" dirty="0"/>
              <a:t> (</a:t>
            </a:r>
            <a:r>
              <a:rPr lang="ru-RU" dirty="0" err="1"/>
              <a:t>активни</a:t>
            </a:r>
            <a:r>
              <a:rPr lang="ru-RU" dirty="0"/>
              <a:t>, </a:t>
            </a:r>
            <a:r>
              <a:rPr lang="ru-RU" dirty="0" err="1"/>
              <a:t>лењи</a:t>
            </a:r>
            <a:r>
              <a:rPr lang="ru-RU" dirty="0"/>
              <a:t>, </a:t>
            </a:r>
            <a:r>
              <a:rPr lang="ru-RU" dirty="0" err="1"/>
              <a:t>пасивни</a:t>
            </a:r>
            <a:r>
              <a:rPr lang="ru-RU" dirty="0"/>
              <a:t>), </a:t>
            </a:r>
          </a:p>
          <a:p>
            <a:pPr lvl="1"/>
            <a:r>
              <a:rPr lang="ru-RU" dirty="0" err="1"/>
              <a:t>стање</a:t>
            </a:r>
            <a:r>
              <a:rPr lang="ru-RU" dirty="0"/>
              <a:t> коже (тургор, </a:t>
            </a:r>
            <a:r>
              <a:rPr lang="ru-RU" dirty="0" err="1"/>
              <a:t>темепература</a:t>
            </a:r>
            <a:r>
              <a:rPr lang="ru-RU" dirty="0"/>
              <a:t>, </a:t>
            </a:r>
            <a:r>
              <a:rPr lang="ru-RU" dirty="0" err="1"/>
              <a:t>пигментованост</a:t>
            </a:r>
            <a:r>
              <a:rPr lang="ru-RU" dirty="0"/>
              <a:t>),</a:t>
            </a:r>
          </a:p>
          <a:p>
            <a:pPr lvl="1"/>
            <a:r>
              <a:rPr lang="ru-RU" dirty="0"/>
              <a:t>психичке </a:t>
            </a:r>
            <a:r>
              <a:rPr lang="ru-RU" dirty="0" err="1"/>
              <a:t>особине</a:t>
            </a:r>
            <a:r>
              <a:rPr lang="ru-RU" dirty="0"/>
              <a:t> (</a:t>
            </a:r>
            <a:r>
              <a:rPr lang="ru-RU" dirty="0" err="1"/>
              <a:t>интелигенција</a:t>
            </a:r>
            <a:r>
              <a:rPr lang="ru-RU" dirty="0"/>
              <a:t>, психичка </a:t>
            </a:r>
            <a:r>
              <a:rPr lang="ru-RU" dirty="0" err="1"/>
              <a:t>заосталост</a:t>
            </a:r>
            <a:r>
              <a:rPr lang="ru-RU" dirty="0" smtClean="0"/>
              <a:t>).</a:t>
            </a:r>
            <a:endParaRPr lang="ru-RU" dirty="0"/>
          </a:p>
          <a:p>
            <a:endParaRPr lang="sr-Cyrl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012" y="2838887"/>
            <a:ext cx="3029975" cy="35847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1017" y="6358086"/>
            <a:ext cx="2022250" cy="432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941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8954"/>
    </mc:Choice>
    <mc:Fallback>
      <p:transition spd="slow" advTm="78954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01600"/>
            <a:ext cx="8596668" cy="1320800"/>
          </a:xfrm>
        </p:spPr>
        <p:txBody>
          <a:bodyPr/>
          <a:lstStyle/>
          <a:p>
            <a:r>
              <a:rPr lang="sr-Cyrl-RS" dirty="0" smtClean="0"/>
              <a:t>Општа инспекција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253067"/>
            <a:ext cx="8596668" cy="5393266"/>
          </a:xfrm>
        </p:spPr>
        <p:txBody>
          <a:bodyPr>
            <a:normAutofit/>
          </a:bodyPr>
          <a:lstStyle/>
          <a:p>
            <a:pPr marL="536575" lvl="2" algn="just"/>
            <a:r>
              <a:rPr lang="sr-Cyrl-CS" altLang="en-US" sz="16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КОНСТИТУЦИЈА (ТЕЛЕСНА ГРАЂА ОРГАНИЗМА</a:t>
            </a:r>
            <a:r>
              <a:rPr lang="sr-Cyrl-CS" altLang="en-US" sz="16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)</a:t>
            </a:r>
            <a:endParaRPr lang="sr-Cyrl-CS" altLang="en-US" sz="16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536575" lvl="2" algn="just">
              <a:buFontTx/>
              <a:buChar char="-"/>
            </a:pPr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 стенична (просечна)</a:t>
            </a:r>
          </a:p>
          <a:p>
            <a:pPr marL="536575" lvl="2" algn="just">
              <a:buFontTx/>
              <a:buChar char="-"/>
            </a:pPr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 хиперстенична (натпросечна)</a:t>
            </a:r>
          </a:p>
          <a:p>
            <a:pPr marL="536575" lvl="2" algn="just">
              <a:buFontTx/>
              <a:buChar char="-"/>
            </a:pPr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 хипостенична (слаба</a:t>
            </a:r>
            <a:r>
              <a:rPr lang="sr-Cyrl-CS" altLang="en-US" sz="1600" b="1" dirty="0" smtClean="0">
                <a:latin typeface="Arial" pitchFamily="34" charset="0"/>
                <a:cs typeface="Arial" pitchFamily="34" charset="0"/>
              </a:rPr>
              <a:t>)</a:t>
            </a:r>
            <a:endParaRPr lang="sr-Cyrl-CS" altLang="en-US" sz="1600" b="1" dirty="0">
              <a:latin typeface="Arial" pitchFamily="34" charset="0"/>
              <a:cs typeface="Arial" pitchFamily="34" charset="0"/>
            </a:endParaRPr>
          </a:p>
          <a:p>
            <a:pPr marL="536575" lvl="2" algn="just"/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Пигнетов индекс (ПИ) </a:t>
            </a:r>
            <a:r>
              <a:rPr lang="sr-Cyrl-CS" altLang="en-US" sz="1600" dirty="0">
                <a:latin typeface="Arial" pitchFamily="34" charset="0"/>
                <a:cs typeface="Arial" pitchFamily="34" charset="0"/>
              </a:rPr>
              <a:t>= телесна висина – (телесна маса + средњи обим груди</a:t>
            </a:r>
            <a:r>
              <a:rPr lang="sr-Cyrl-CS" altLang="en-US" sz="1600" dirty="0" smtClean="0">
                <a:latin typeface="Arial" pitchFamily="34" charset="0"/>
                <a:cs typeface="Arial" pitchFamily="34" charset="0"/>
              </a:rPr>
              <a:t>)</a:t>
            </a:r>
            <a:endParaRPr lang="sr-Cyrl-CS" altLang="en-US" sz="1600" b="1" dirty="0">
              <a:latin typeface="Arial" pitchFamily="34" charset="0"/>
              <a:cs typeface="Arial" pitchFamily="34" charset="0"/>
            </a:endParaRPr>
          </a:p>
          <a:p>
            <a:pPr marL="993775" lvl="3" algn="just"/>
            <a:r>
              <a:rPr lang="sr-Cyrl-CS" altLang="en-US" sz="1600" dirty="0">
                <a:latin typeface="Arial" pitchFamily="34" charset="0"/>
                <a:cs typeface="Arial" pitchFamily="34" charset="0"/>
              </a:rPr>
              <a:t>ПИ мањи од 20 – особа има јаку конституцију</a:t>
            </a:r>
          </a:p>
          <a:p>
            <a:pPr marL="993775" lvl="3" algn="just"/>
            <a:r>
              <a:rPr lang="sr-Cyrl-CS" altLang="en-US" sz="1600" dirty="0">
                <a:latin typeface="Arial" pitchFamily="34" charset="0"/>
                <a:cs typeface="Arial" pitchFamily="34" charset="0"/>
              </a:rPr>
              <a:t>ПИ 20-30 – особа има средњу конституцију</a:t>
            </a:r>
          </a:p>
          <a:p>
            <a:pPr marL="993775" lvl="3" algn="just"/>
            <a:r>
              <a:rPr lang="sr-Cyrl-CS" altLang="en-US" sz="1600" dirty="0">
                <a:latin typeface="Arial" pitchFamily="34" charset="0"/>
                <a:cs typeface="Arial" pitchFamily="34" charset="0"/>
              </a:rPr>
              <a:t>ПИ већи од 31 – особа има слабу </a:t>
            </a:r>
            <a:r>
              <a:rPr lang="sr-Cyrl-CS" altLang="en-US" sz="1600" dirty="0" smtClean="0">
                <a:latin typeface="Arial" pitchFamily="34" charset="0"/>
                <a:cs typeface="Arial" pitchFamily="34" charset="0"/>
              </a:rPr>
              <a:t>конституцију</a:t>
            </a:r>
          </a:p>
          <a:p>
            <a:pPr marL="993775" lvl="3" algn="just"/>
            <a:endParaRPr lang="sr-Cyrl-CS" altLang="en-US" sz="1600" dirty="0">
              <a:latin typeface="Arial" pitchFamily="34" charset="0"/>
              <a:cs typeface="Arial" pitchFamily="34" charset="0"/>
            </a:endParaRPr>
          </a:p>
          <a:p>
            <a:pPr marL="536575" lvl="2" algn="just"/>
            <a:r>
              <a:rPr lang="sr-Cyrl-CS" altLang="en-US" sz="16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ТЕЛЕСНА МАСА И </a:t>
            </a:r>
            <a:r>
              <a:rPr lang="sr-Cyrl-CS" altLang="en-US" sz="16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УХРАЊЕНОСТ</a:t>
            </a:r>
            <a:endParaRPr lang="sr-Cyrl-CS" altLang="en-US" sz="1600" b="1" dirty="0">
              <a:latin typeface="Arial" pitchFamily="34" charset="0"/>
              <a:cs typeface="Arial" pitchFamily="34" charset="0"/>
            </a:endParaRPr>
          </a:p>
          <a:p>
            <a:pPr marL="1050925" lvl="3" indent="-285750" algn="just"/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 груба процена: </a:t>
            </a:r>
            <a:r>
              <a:rPr lang="sr-Cyrl-CS" altLang="en-US" sz="1600" dirty="0" smtClean="0">
                <a:latin typeface="Arial" pitchFamily="34" charset="0"/>
                <a:cs typeface="Arial" pitchFamily="34" charset="0"/>
              </a:rPr>
              <a:t>од </a:t>
            </a:r>
            <a:r>
              <a:rPr lang="sr-Cyrl-CS" altLang="en-US" sz="1600" dirty="0">
                <a:latin typeface="Arial" pitchFamily="34" charset="0"/>
                <a:cs typeface="Arial" pitchFamily="34" charset="0"/>
              </a:rPr>
              <a:t>телесне висине (ТВ) у цм одузме се 100, па се тежина (ТТ) изрази у </a:t>
            </a:r>
            <a:r>
              <a:rPr lang="sr-Cyrl-CS" altLang="en-US" sz="1600" dirty="0" smtClean="0">
                <a:latin typeface="Arial" pitchFamily="34" charset="0"/>
                <a:cs typeface="Arial" pitchFamily="34" charset="0"/>
              </a:rPr>
              <a:t>кг</a:t>
            </a:r>
            <a:endParaRPr lang="sr-Cyrl-CS" altLang="en-US" sz="1600" b="1" dirty="0">
              <a:latin typeface="Arial" pitchFamily="34" charset="0"/>
              <a:cs typeface="Arial" pitchFamily="34" charset="0"/>
            </a:endParaRPr>
          </a:p>
          <a:p>
            <a:pPr marL="1108075" lvl="3" indent="-342900" algn="just"/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sr-Latn-CS" altLang="en-US" sz="1600" b="1" dirty="0">
                <a:latin typeface="Arial" pitchFamily="34" charset="0"/>
                <a:cs typeface="Arial" pitchFamily="34" charset="0"/>
              </a:rPr>
              <a:t>BMI </a:t>
            </a:r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(индекс телесне масе) </a:t>
            </a:r>
            <a:r>
              <a:rPr lang="sr-Cyrl-CS" altLang="en-US" sz="1600" dirty="0">
                <a:latin typeface="Arial" pitchFamily="34" charset="0"/>
                <a:cs typeface="Arial" pitchFamily="34" charset="0"/>
              </a:rPr>
              <a:t>= ТТ (кг)/ТВ (</a:t>
            </a:r>
            <a:r>
              <a:rPr lang="sr-Cyrl-CS" altLang="en-US" sz="1600" dirty="0" smtClean="0">
                <a:latin typeface="Arial" pitchFamily="34" charset="0"/>
                <a:cs typeface="Arial" pitchFamily="34" charset="0"/>
              </a:rPr>
              <a:t>м)</a:t>
            </a:r>
            <a:r>
              <a:rPr lang="sr-Cyrl-CS" altLang="en-US" sz="1600" baseline="30000" dirty="0" smtClean="0">
                <a:latin typeface="Arial" pitchFamily="34" charset="0"/>
                <a:cs typeface="Arial" pitchFamily="34" charset="0"/>
              </a:rPr>
              <a:t>2.</a:t>
            </a:r>
            <a:r>
              <a:rPr lang="sr-Cyrl-CS" altLang="en-US" sz="16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1222375" lvl="4" indent="0" algn="just">
              <a:buNone/>
            </a:pPr>
            <a:r>
              <a:rPr lang="sr-Cyrl-CS" altLang="en-US" sz="1600" b="1" dirty="0" smtClean="0">
                <a:latin typeface="Arial" pitchFamily="34" charset="0"/>
                <a:cs typeface="Arial" pitchFamily="34" charset="0"/>
              </a:rPr>
              <a:t>Номалне </a:t>
            </a:r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вредности </a:t>
            </a:r>
            <a:r>
              <a:rPr lang="sr-Latn-CS" altLang="en-US" sz="1600" b="1" dirty="0">
                <a:latin typeface="Arial" pitchFamily="34" charset="0"/>
                <a:cs typeface="Arial" pitchFamily="34" charset="0"/>
              </a:rPr>
              <a:t>BMI </a:t>
            </a:r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су 19 (20) – 24 (25)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4022102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6012"/>
    </mc:Choice>
    <mc:Fallback>
      <p:transition spd="slow" advTm="46012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702734"/>
            <a:ext cx="8596668" cy="1320800"/>
          </a:xfrm>
        </p:spPr>
        <p:txBody>
          <a:bodyPr/>
          <a:lstStyle/>
          <a:p>
            <a:r>
              <a:rPr lang="sr-Cyrl-RS" dirty="0" smtClean="0"/>
              <a:t>Основне одлике болести</a:t>
            </a:r>
            <a:endParaRPr lang="sr-Cyrl-RS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677334" y="1566333"/>
            <a:ext cx="8596668" cy="447502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endParaRPr lang="sr-Latn-CS" altLang="sr-Latn-RS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sr-Latn-CS" altLang="sr-Latn-R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 ЕТИОЛОГИЈА БОЛЕСТИ - узроци </a:t>
            </a:r>
            <a:r>
              <a:rPr lang="sr-Latn-CS" altLang="sr-Latn-RS" sz="24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болести</a:t>
            </a:r>
            <a:endParaRPr lang="sr-Cyrl-RS" altLang="sr-Latn-RS" sz="24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sr-Cyrl-RS" altLang="sr-Latn-RS" sz="2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Егзогени</a:t>
            </a:r>
          </a:p>
          <a:p>
            <a:pPr lvl="1">
              <a:lnSpc>
                <a:spcPct val="90000"/>
              </a:lnSpc>
            </a:pPr>
            <a:r>
              <a:rPr lang="sr-Cyrl-RS" altLang="sr-Latn-RS" sz="2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Ендогени</a:t>
            </a:r>
            <a:endParaRPr lang="sr-Latn-CS" altLang="sr-Latn-RS" sz="22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sr-Latn-CS" altLang="sr-Latn-R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 ПАТОГЕНЕЗА БОЛЕСТИ - начин настанка болести</a:t>
            </a:r>
          </a:p>
          <a:p>
            <a:pPr>
              <a:lnSpc>
                <a:spcPct val="90000"/>
              </a:lnSpc>
            </a:pPr>
            <a:r>
              <a:rPr lang="sr-Latn-CS" altLang="sr-Latn-R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 КЛИНИЧКА СЛИКА - испољавање болести</a:t>
            </a:r>
          </a:p>
          <a:p>
            <a:pPr>
              <a:lnSpc>
                <a:spcPct val="90000"/>
              </a:lnSpc>
            </a:pPr>
            <a:r>
              <a:rPr lang="sr-Latn-CS" altLang="sr-Latn-R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 УТВРЂИВАЊЕ БОЛЕСТИ - постављање дијагнозе</a:t>
            </a:r>
          </a:p>
          <a:p>
            <a:pPr>
              <a:lnSpc>
                <a:spcPct val="90000"/>
              </a:lnSpc>
            </a:pPr>
            <a:r>
              <a:rPr lang="sr-Latn-CS" altLang="sr-Latn-R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 ЛЕЧЕЊЕ БОЛЕСНИКА - отклањање узрочника болести</a:t>
            </a:r>
          </a:p>
          <a:p>
            <a:pPr>
              <a:lnSpc>
                <a:spcPct val="90000"/>
              </a:lnSpc>
            </a:pPr>
            <a:r>
              <a:rPr lang="sr-Latn-CS" altLang="sr-Latn-R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 ЕВОЛУЦИЈА БОЛЕСТИ - ток болести</a:t>
            </a:r>
          </a:p>
          <a:p>
            <a:pPr>
              <a:lnSpc>
                <a:spcPct val="90000"/>
              </a:lnSpc>
            </a:pPr>
            <a:r>
              <a:rPr lang="sr-Latn-CS" altLang="sr-Latn-R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 ИСХОД БОЛЕСТИ - завршетак болести</a:t>
            </a:r>
            <a:endParaRPr lang="en-US" altLang="sr-Latn-RS" sz="24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Latn-CS" altLang="sr-Latn-RS" sz="2400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6047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6959"/>
    </mc:Choice>
    <mc:Fallback>
      <p:transition spd="slow" advTm="36959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3934"/>
            <a:ext cx="8596668" cy="1320800"/>
          </a:xfrm>
        </p:spPr>
        <p:txBody>
          <a:bodyPr/>
          <a:lstStyle/>
          <a:p>
            <a:r>
              <a:rPr lang="sr-Cyrl-RS" dirty="0" smtClean="0"/>
              <a:t>Општа инспекција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03867"/>
            <a:ext cx="8596668" cy="5401733"/>
          </a:xfrm>
        </p:spPr>
        <p:txBody>
          <a:bodyPr>
            <a:normAutofit fontScale="85000" lnSpcReduction="20000"/>
          </a:bodyPr>
          <a:lstStyle/>
          <a:p>
            <a:r>
              <a:rPr lang="sr-Cyrl-RS" dirty="0"/>
              <a:t> КОЖА</a:t>
            </a:r>
          </a:p>
          <a:p>
            <a:pPr lvl="1"/>
            <a:r>
              <a:rPr lang="sr-Cyrl-RS" dirty="0"/>
              <a:t> тургор (грађа и еластичност)</a:t>
            </a:r>
          </a:p>
          <a:p>
            <a:pPr lvl="1"/>
            <a:r>
              <a:rPr lang="sr-Cyrl-RS" dirty="0"/>
              <a:t> топлота</a:t>
            </a:r>
          </a:p>
          <a:p>
            <a:pPr lvl="1"/>
            <a:r>
              <a:rPr lang="sr-Cyrl-RS" dirty="0"/>
              <a:t> боја</a:t>
            </a:r>
          </a:p>
          <a:p>
            <a:pPr lvl="1"/>
            <a:r>
              <a:rPr lang="sr-Cyrl-RS" dirty="0"/>
              <a:t> пигментација</a:t>
            </a:r>
          </a:p>
          <a:p>
            <a:pPr lvl="1"/>
            <a:r>
              <a:rPr lang="sr-Cyrl-RS" dirty="0"/>
              <a:t> чистоћа</a:t>
            </a:r>
          </a:p>
          <a:p>
            <a:pPr lvl="1"/>
            <a:r>
              <a:rPr lang="sr-Cyrl-RS" dirty="0"/>
              <a:t> </a:t>
            </a:r>
            <a:r>
              <a:rPr lang="sr-Cyrl-RS" dirty="0" smtClean="0"/>
              <a:t>маљавост</a:t>
            </a:r>
            <a:endParaRPr lang="sr-Cyrl-RS" dirty="0"/>
          </a:p>
          <a:p>
            <a:pPr lvl="1"/>
            <a:endParaRPr lang="sr-Cyrl-RS" dirty="0"/>
          </a:p>
          <a:p>
            <a:r>
              <a:rPr lang="sr-Cyrl-RS" dirty="0"/>
              <a:t> ТЕЛЕСНА ТЕМПЕРАТУРА</a:t>
            </a:r>
          </a:p>
          <a:p>
            <a:pPr lvl="1"/>
            <a:r>
              <a:rPr lang="sr-Cyrl-RS" dirty="0"/>
              <a:t> нормална температуруа - у аксили  до 37 </a:t>
            </a:r>
            <a:r>
              <a:rPr lang="sr-Latn-RS" dirty="0"/>
              <a:t>C, </a:t>
            </a:r>
            <a:r>
              <a:rPr lang="sr-Cyrl-RS" dirty="0"/>
              <a:t>у устима до 37.5 </a:t>
            </a:r>
            <a:r>
              <a:rPr lang="sr-Latn-RS" dirty="0"/>
              <a:t>C,  </a:t>
            </a:r>
            <a:r>
              <a:rPr lang="sr-Cyrl-RS" dirty="0"/>
              <a:t>у анусу до 38 </a:t>
            </a:r>
            <a:r>
              <a:rPr lang="sr-Latn-RS" dirty="0"/>
              <a:t>C</a:t>
            </a:r>
          </a:p>
          <a:p>
            <a:pPr lvl="1"/>
            <a:r>
              <a:rPr lang="sr-Latn-RS" dirty="0"/>
              <a:t> </a:t>
            </a:r>
            <a:r>
              <a:rPr lang="sr-Cyrl-RS" dirty="0"/>
              <a:t>до 38 </a:t>
            </a:r>
            <a:r>
              <a:rPr lang="sr-Latn-RS" dirty="0"/>
              <a:t>C – </a:t>
            </a:r>
            <a:r>
              <a:rPr lang="sr-Cyrl-RS" dirty="0"/>
              <a:t>субфебрилност, </a:t>
            </a:r>
          </a:p>
          <a:p>
            <a:pPr lvl="1"/>
            <a:r>
              <a:rPr lang="sr-Cyrl-RS" dirty="0"/>
              <a:t> до 39 </a:t>
            </a:r>
            <a:r>
              <a:rPr lang="sr-Latn-RS" dirty="0"/>
              <a:t>C - </a:t>
            </a:r>
            <a:r>
              <a:rPr lang="sr-Cyrl-RS" dirty="0"/>
              <a:t>фебрилност, </a:t>
            </a:r>
          </a:p>
          <a:p>
            <a:pPr lvl="1"/>
            <a:r>
              <a:rPr lang="sr-Cyrl-RS" dirty="0"/>
              <a:t> до 40 </a:t>
            </a:r>
            <a:r>
              <a:rPr lang="sr-Latn-RS" dirty="0"/>
              <a:t>C - </a:t>
            </a:r>
            <a:r>
              <a:rPr lang="sr-Cyrl-RS" dirty="0"/>
              <a:t>високофебрилност </a:t>
            </a:r>
          </a:p>
          <a:p>
            <a:endParaRPr lang="sr-Cyrl-RS" dirty="0"/>
          </a:p>
          <a:p>
            <a:r>
              <a:rPr lang="sr-Latn-RS" dirty="0"/>
              <a:t>Febris continua (</a:t>
            </a:r>
            <a:r>
              <a:rPr lang="sr-Cyrl-RS" dirty="0"/>
              <a:t>варијације мање од 1 </a:t>
            </a:r>
            <a:r>
              <a:rPr lang="sr-Cyrl-RS" dirty="0" smtClean="0"/>
              <a:t>степен </a:t>
            </a:r>
            <a:r>
              <a:rPr lang="sr-Latn-RS" dirty="0" smtClean="0"/>
              <a:t>C</a:t>
            </a:r>
            <a:r>
              <a:rPr lang="sr-Latn-RS" dirty="0"/>
              <a:t>),</a:t>
            </a:r>
          </a:p>
          <a:p>
            <a:r>
              <a:rPr lang="sr-Latn-RS" dirty="0"/>
              <a:t>Febris remitens (</a:t>
            </a:r>
            <a:r>
              <a:rPr lang="sr-Cyrl-RS" dirty="0"/>
              <a:t>варира више од 1 </a:t>
            </a:r>
            <a:r>
              <a:rPr lang="sr-Cyrl-RS" dirty="0" smtClean="0"/>
              <a:t>степен </a:t>
            </a:r>
            <a:r>
              <a:rPr lang="sr-Latn-RS" dirty="0" smtClean="0"/>
              <a:t>C</a:t>
            </a:r>
            <a:r>
              <a:rPr lang="sr-Latn-RS" dirty="0"/>
              <a:t>, </a:t>
            </a:r>
            <a:r>
              <a:rPr lang="sr-Cyrl-RS" dirty="0"/>
              <a:t>али се </a:t>
            </a:r>
            <a:r>
              <a:rPr lang="sr-Cyrl-RS" dirty="0" smtClean="0"/>
              <a:t>не </a:t>
            </a:r>
            <a:r>
              <a:rPr lang="sr-Cyrl-RS" dirty="0"/>
              <a:t>враћа на нормалне вредности), </a:t>
            </a:r>
          </a:p>
          <a:p>
            <a:r>
              <a:rPr lang="sr-Latn-RS" dirty="0"/>
              <a:t>Febris intermitens (</a:t>
            </a:r>
            <a:r>
              <a:rPr lang="sr-Cyrl-RS" dirty="0"/>
              <a:t>смењује се са нормалном темепературом)</a:t>
            </a:r>
          </a:p>
          <a:p>
            <a:endParaRPr lang="sr-Cyrl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156" y="1244600"/>
            <a:ext cx="3648547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56347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1238"/>
    </mc:Choice>
    <mc:Fallback>
      <p:transition spd="slow" advTm="81238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Палпација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13933"/>
            <a:ext cx="7789333" cy="5207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dirty="0"/>
              <a:t>ПАЛПАЦИЈА-  поступак којим се оцењује квалитет осећаја који се добијају пипањем одређених делова тела </a:t>
            </a:r>
            <a:r>
              <a:rPr lang="sr-Cyrl-RS" dirty="0" smtClean="0"/>
              <a:t>болесника</a:t>
            </a:r>
            <a:endParaRPr lang="sr-Cyrl-RS" dirty="0"/>
          </a:p>
          <a:p>
            <a:r>
              <a:rPr lang="sr-Cyrl-RS" dirty="0"/>
              <a:t>ПОВРШНА </a:t>
            </a:r>
            <a:r>
              <a:rPr lang="sr-Cyrl-RS" dirty="0" smtClean="0"/>
              <a:t>ПАЛПАЦИЈА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има</a:t>
            </a:r>
            <a:r>
              <a:rPr lang="ru-RU" dirty="0"/>
              <a:t> за </a:t>
            </a:r>
            <a:r>
              <a:rPr lang="ru-RU" dirty="0" err="1"/>
              <a:t>циљ</a:t>
            </a:r>
            <a:r>
              <a:rPr lang="ru-RU" dirty="0"/>
              <a:t> да </a:t>
            </a:r>
            <a:r>
              <a:rPr lang="ru-RU" dirty="0" err="1"/>
              <a:t>утврди</a:t>
            </a:r>
            <a:r>
              <a:rPr lang="ru-RU" dirty="0"/>
              <a:t> </a:t>
            </a:r>
            <a:r>
              <a:rPr lang="ru-RU" dirty="0" err="1"/>
              <a:t>постојање</a:t>
            </a:r>
            <a:r>
              <a:rPr lang="ru-RU" dirty="0"/>
              <a:t> </a:t>
            </a:r>
            <a:r>
              <a:rPr lang="ru-RU" dirty="0" err="1"/>
              <a:t>осетљивости</a:t>
            </a:r>
            <a:r>
              <a:rPr lang="ru-RU" dirty="0"/>
              <a:t> и отпора на  </a:t>
            </a:r>
            <a:r>
              <a:rPr lang="ru-RU" dirty="0" err="1"/>
              <a:t>палпацију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површна</a:t>
            </a:r>
            <a:r>
              <a:rPr lang="ru-RU" dirty="0"/>
              <a:t> </a:t>
            </a:r>
            <a:r>
              <a:rPr lang="ru-RU" dirty="0" err="1"/>
              <a:t>палпација</a:t>
            </a:r>
            <a:r>
              <a:rPr lang="ru-RU" dirty="0"/>
              <a:t> се изводи </a:t>
            </a:r>
            <a:r>
              <a:rPr lang="ru-RU" dirty="0" err="1"/>
              <a:t>испруженим</a:t>
            </a:r>
            <a:r>
              <a:rPr lang="ru-RU" dirty="0"/>
              <a:t> </a:t>
            </a:r>
            <a:r>
              <a:rPr lang="ru-RU" dirty="0" err="1"/>
              <a:t>прстима</a:t>
            </a:r>
            <a:r>
              <a:rPr lang="ru-RU" dirty="0"/>
              <a:t> и </a:t>
            </a:r>
            <a:r>
              <a:rPr lang="ru-RU" dirty="0" err="1"/>
              <a:t>палмарним</a:t>
            </a:r>
            <a:r>
              <a:rPr lang="ru-RU" dirty="0"/>
              <a:t> делом </a:t>
            </a:r>
            <a:r>
              <a:rPr lang="ru-RU" dirty="0" err="1"/>
              <a:t>шака</a:t>
            </a:r>
            <a:endParaRPr lang="ru-RU" dirty="0"/>
          </a:p>
          <a:p>
            <a:pPr lvl="1"/>
            <a:r>
              <a:rPr lang="ru-RU" dirty="0"/>
              <a:t> при </a:t>
            </a:r>
            <a:r>
              <a:rPr lang="ru-RU" dirty="0" err="1"/>
              <a:t>паплацији</a:t>
            </a:r>
            <a:r>
              <a:rPr lang="ru-RU" dirty="0"/>
              <a:t> </a:t>
            </a:r>
            <a:r>
              <a:rPr lang="ru-RU" dirty="0" err="1"/>
              <a:t>прсти</a:t>
            </a:r>
            <a:r>
              <a:rPr lang="ru-RU" dirty="0"/>
              <a:t> не </a:t>
            </a:r>
            <a:r>
              <a:rPr lang="ru-RU" dirty="0" err="1"/>
              <a:t>смеју</a:t>
            </a:r>
            <a:r>
              <a:rPr lang="ru-RU" dirty="0"/>
              <a:t> да утону </a:t>
            </a:r>
            <a:r>
              <a:rPr lang="ru-RU" dirty="0" err="1"/>
              <a:t>више</a:t>
            </a:r>
            <a:r>
              <a:rPr lang="ru-RU" dirty="0"/>
              <a:t> од </a:t>
            </a:r>
            <a:r>
              <a:rPr lang="ru-RU" dirty="0" err="1"/>
              <a:t>једног</a:t>
            </a:r>
            <a:r>
              <a:rPr lang="ru-RU" dirty="0"/>
              <a:t> </a:t>
            </a:r>
            <a:r>
              <a:rPr lang="ru-RU" dirty="0" err="1"/>
              <a:t>центиметра</a:t>
            </a:r>
            <a:endParaRPr lang="ru-RU" dirty="0"/>
          </a:p>
          <a:p>
            <a:pPr lvl="1"/>
            <a:endParaRPr lang="sr-Cyrl-RS" dirty="0"/>
          </a:p>
          <a:p>
            <a:r>
              <a:rPr lang="sr-Cyrl-RS" dirty="0"/>
              <a:t>ДУБОКА ПАЛПАЦИЈА</a:t>
            </a:r>
          </a:p>
          <a:p>
            <a:pPr lvl="1"/>
            <a:r>
              <a:rPr lang="ru-RU" dirty="0"/>
              <a:t> изводи се </a:t>
            </a:r>
            <a:r>
              <a:rPr lang="ru-RU" dirty="0" err="1"/>
              <a:t>увек</a:t>
            </a:r>
            <a:r>
              <a:rPr lang="ru-RU" dirty="0"/>
              <a:t> после </a:t>
            </a:r>
            <a:r>
              <a:rPr lang="ru-RU" dirty="0" err="1"/>
              <a:t>површне</a:t>
            </a:r>
            <a:r>
              <a:rPr lang="ru-RU" dirty="0"/>
              <a:t> </a:t>
            </a:r>
            <a:r>
              <a:rPr lang="ru-RU" dirty="0" err="1"/>
              <a:t>палпације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утврђивање</a:t>
            </a:r>
            <a:r>
              <a:rPr lang="ru-RU" dirty="0"/>
              <a:t> </a:t>
            </a:r>
            <a:r>
              <a:rPr lang="ru-RU" dirty="0" err="1"/>
              <a:t>осетљивости</a:t>
            </a:r>
            <a:r>
              <a:rPr lang="ru-RU" dirty="0"/>
              <a:t> предела </a:t>
            </a:r>
            <a:r>
              <a:rPr lang="ru-RU" dirty="0" err="1"/>
              <a:t>који</a:t>
            </a:r>
            <a:r>
              <a:rPr lang="ru-RU" dirty="0"/>
              <a:t> се </a:t>
            </a:r>
            <a:r>
              <a:rPr lang="ru-RU" dirty="0" err="1"/>
              <a:t>налазе</a:t>
            </a:r>
            <a:r>
              <a:rPr lang="ru-RU" dirty="0"/>
              <a:t> </a:t>
            </a:r>
            <a:r>
              <a:rPr lang="ru-RU" dirty="0" err="1"/>
              <a:t>дубље</a:t>
            </a:r>
            <a:r>
              <a:rPr lang="ru-RU" dirty="0"/>
              <a:t> испод </a:t>
            </a:r>
            <a:r>
              <a:rPr lang="ru-RU" dirty="0" err="1"/>
              <a:t>површине</a:t>
            </a:r>
            <a:r>
              <a:rPr lang="ru-RU" dirty="0"/>
              <a:t> тела</a:t>
            </a:r>
          </a:p>
          <a:p>
            <a:pPr lvl="1"/>
            <a:r>
              <a:rPr lang="ru-RU" dirty="0"/>
              <a:t> при </a:t>
            </a:r>
            <a:r>
              <a:rPr lang="ru-RU" dirty="0" err="1"/>
              <a:t>палпацији</a:t>
            </a:r>
            <a:r>
              <a:rPr lang="ru-RU" dirty="0"/>
              <a:t> </a:t>
            </a:r>
            <a:r>
              <a:rPr lang="ru-RU" dirty="0" err="1"/>
              <a:t>прсти</a:t>
            </a:r>
            <a:r>
              <a:rPr lang="ru-RU" dirty="0"/>
              <a:t> треба да утону 4-5 </a:t>
            </a:r>
            <a:r>
              <a:rPr lang="ru-RU" dirty="0" err="1"/>
              <a:t>центиметара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бимануелна</a:t>
            </a:r>
            <a:r>
              <a:rPr lang="ru-RU" dirty="0"/>
              <a:t> </a:t>
            </a:r>
            <a:r>
              <a:rPr lang="ru-RU" dirty="0" err="1"/>
              <a:t>палпација</a:t>
            </a:r>
            <a:r>
              <a:rPr lang="ru-RU" dirty="0"/>
              <a:t> – </a:t>
            </a:r>
            <a:r>
              <a:rPr lang="ru-RU" dirty="0" err="1"/>
              <a:t>посебан</a:t>
            </a:r>
            <a:r>
              <a:rPr lang="ru-RU" dirty="0"/>
              <a:t> облик </a:t>
            </a:r>
            <a:r>
              <a:rPr lang="ru-RU" dirty="0" err="1"/>
              <a:t>дубоке</a:t>
            </a:r>
            <a:r>
              <a:rPr lang="ru-RU" dirty="0"/>
              <a:t> </a:t>
            </a:r>
            <a:r>
              <a:rPr lang="ru-RU" dirty="0" err="1"/>
              <a:t>палпације</a:t>
            </a:r>
            <a:r>
              <a:rPr lang="ru-RU" dirty="0"/>
              <a:t>      </a:t>
            </a:r>
            <a:r>
              <a:rPr lang="ru-RU" dirty="0" err="1"/>
              <a:t>који</a:t>
            </a:r>
            <a:r>
              <a:rPr lang="ru-RU" dirty="0"/>
              <a:t> </a:t>
            </a:r>
            <a:r>
              <a:rPr lang="ru-RU" dirty="0" err="1"/>
              <a:t>има</a:t>
            </a:r>
            <a:r>
              <a:rPr lang="ru-RU" dirty="0"/>
              <a:t> за </a:t>
            </a:r>
            <a:r>
              <a:rPr lang="ru-RU" dirty="0" err="1"/>
              <a:t>циљ</a:t>
            </a:r>
            <a:r>
              <a:rPr lang="ru-RU" dirty="0"/>
              <a:t> да </a:t>
            </a:r>
            <a:r>
              <a:rPr lang="ru-RU" dirty="0" err="1"/>
              <a:t>палпира</a:t>
            </a:r>
            <a:r>
              <a:rPr lang="ru-RU" dirty="0"/>
              <a:t> </a:t>
            </a:r>
            <a:r>
              <a:rPr lang="ru-RU" dirty="0" err="1"/>
              <a:t>неку</a:t>
            </a:r>
            <a:r>
              <a:rPr lang="ru-RU" dirty="0"/>
              <a:t> </a:t>
            </a:r>
            <a:r>
              <a:rPr lang="ru-RU" dirty="0" err="1"/>
              <a:t>масу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две стране да би се оценили </a:t>
            </a:r>
            <a:r>
              <a:rPr lang="ru-RU" dirty="0" err="1"/>
              <a:t>њени</a:t>
            </a:r>
            <a:r>
              <a:rPr lang="ru-RU" dirty="0"/>
              <a:t> </a:t>
            </a:r>
            <a:r>
              <a:rPr lang="ru-RU" dirty="0" err="1"/>
              <a:t>квалитети</a:t>
            </a:r>
            <a:r>
              <a:rPr lang="ru-RU" dirty="0"/>
              <a:t> (</a:t>
            </a:r>
            <a:r>
              <a:rPr lang="ru-RU" dirty="0" err="1"/>
              <a:t>полицистична</a:t>
            </a:r>
            <a:r>
              <a:rPr lang="ru-RU" dirty="0"/>
              <a:t> </a:t>
            </a:r>
            <a:r>
              <a:rPr lang="ru-RU" dirty="0" err="1"/>
              <a:t>болест</a:t>
            </a:r>
            <a:r>
              <a:rPr lang="ru-RU" dirty="0"/>
              <a:t> </a:t>
            </a:r>
            <a:r>
              <a:rPr lang="ru-RU" dirty="0" err="1"/>
              <a:t>бубрега</a:t>
            </a:r>
            <a:r>
              <a:rPr lang="ru-RU" dirty="0"/>
              <a:t>)</a:t>
            </a:r>
          </a:p>
          <a:p>
            <a:pPr lvl="1"/>
            <a:endParaRPr lang="sr-Cyrl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7474" y="66225"/>
            <a:ext cx="3535986" cy="35420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79000" y="3608308"/>
            <a:ext cx="241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/>
              <a:t>Robert Thom, 1950</a:t>
            </a: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674725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1298"/>
    </mc:Choice>
    <mc:Fallback>
      <p:transition spd="slow" advTm="61298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69333"/>
            <a:ext cx="8596668" cy="1320800"/>
          </a:xfrm>
        </p:spPr>
        <p:txBody>
          <a:bodyPr/>
          <a:lstStyle/>
          <a:p>
            <a:r>
              <a:rPr lang="sr-Cyrl-RS" dirty="0" smtClean="0"/>
              <a:t>Перкусија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117600"/>
            <a:ext cx="8596668" cy="574039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err="1" smtClean="0"/>
              <a:t>Перкусија</a:t>
            </a:r>
            <a:r>
              <a:rPr lang="ru-RU" dirty="0" smtClean="0"/>
              <a:t> </a:t>
            </a:r>
            <a:r>
              <a:rPr lang="ru-RU" dirty="0" err="1" smtClean="0"/>
              <a:t>је</a:t>
            </a:r>
            <a:r>
              <a:rPr lang="ru-RU" dirty="0" smtClean="0"/>
              <a:t> метода </a:t>
            </a:r>
            <a:r>
              <a:rPr lang="ru-RU" dirty="0" err="1"/>
              <a:t>физикалног</a:t>
            </a:r>
            <a:r>
              <a:rPr lang="ru-RU" dirty="0"/>
              <a:t> </a:t>
            </a:r>
            <a:r>
              <a:rPr lang="ru-RU" dirty="0" err="1"/>
              <a:t>прегледа</a:t>
            </a:r>
            <a:r>
              <a:rPr lang="ru-RU" dirty="0"/>
              <a:t> у </a:t>
            </a:r>
            <a:r>
              <a:rPr lang="ru-RU" dirty="0" err="1"/>
              <a:t>којој</a:t>
            </a:r>
            <a:r>
              <a:rPr lang="ru-RU" dirty="0"/>
              <a:t> се </a:t>
            </a:r>
            <a:r>
              <a:rPr lang="ru-RU" dirty="0" err="1"/>
              <a:t>ударима</a:t>
            </a:r>
            <a:r>
              <a:rPr lang="ru-RU" dirty="0"/>
              <a:t> у </a:t>
            </a:r>
            <a:r>
              <a:rPr lang="ru-RU" dirty="0" err="1"/>
              <a:t>одређене</a:t>
            </a:r>
            <a:r>
              <a:rPr lang="ru-RU" dirty="0"/>
              <a:t> </a:t>
            </a:r>
            <a:r>
              <a:rPr lang="ru-RU" dirty="0" err="1"/>
              <a:t>делове</a:t>
            </a:r>
            <a:r>
              <a:rPr lang="ru-RU" dirty="0"/>
              <a:t> тела производи звук </a:t>
            </a:r>
            <a:r>
              <a:rPr lang="ru-RU" dirty="0" err="1"/>
              <a:t>који</a:t>
            </a:r>
            <a:r>
              <a:rPr lang="ru-RU" dirty="0"/>
              <a:t> </a:t>
            </a:r>
            <a:r>
              <a:rPr lang="ru-RU" dirty="0" err="1"/>
              <a:t>има</a:t>
            </a:r>
            <a:r>
              <a:rPr lang="ru-RU" dirty="0"/>
              <a:t> различите квалитете </a:t>
            </a:r>
            <a:r>
              <a:rPr lang="ru-RU" dirty="0" err="1"/>
              <a:t>зависно</a:t>
            </a:r>
            <a:r>
              <a:rPr lang="ru-RU" dirty="0"/>
              <a:t> од </a:t>
            </a:r>
            <a:r>
              <a:rPr lang="ru-RU" dirty="0" err="1"/>
              <a:t>густине</a:t>
            </a:r>
            <a:r>
              <a:rPr lang="ru-RU" dirty="0"/>
              <a:t> </a:t>
            </a:r>
            <a:r>
              <a:rPr lang="ru-RU" dirty="0" err="1"/>
              <a:t>ткива</a:t>
            </a:r>
            <a:r>
              <a:rPr lang="ru-RU" dirty="0"/>
              <a:t> делова тела у </a:t>
            </a:r>
            <a:r>
              <a:rPr lang="ru-RU" dirty="0" err="1"/>
              <a:t>које</a:t>
            </a:r>
            <a:r>
              <a:rPr lang="ru-RU" dirty="0"/>
              <a:t> се удара.</a:t>
            </a:r>
          </a:p>
          <a:p>
            <a:pPr marL="0" indent="0">
              <a:buNone/>
            </a:pPr>
            <a:r>
              <a:rPr lang="ru-RU" dirty="0" err="1" smtClean="0"/>
              <a:t>Особине</a:t>
            </a:r>
            <a:r>
              <a:rPr lang="ru-RU" dirty="0" smtClean="0"/>
              <a:t> </a:t>
            </a:r>
            <a:r>
              <a:rPr lang="ru-RU" dirty="0" err="1"/>
              <a:t>перкуторног</a:t>
            </a:r>
            <a:r>
              <a:rPr lang="ru-RU" dirty="0"/>
              <a:t> звука</a:t>
            </a:r>
          </a:p>
          <a:p>
            <a:r>
              <a:rPr lang="ru-RU" b="1" dirty="0" err="1"/>
              <a:t>висина</a:t>
            </a:r>
            <a:r>
              <a:rPr lang="ru-RU" b="1" dirty="0"/>
              <a:t> </a:t>
            </a:r>
            <a:r>
              <a:rPr lang="ru-RU" b="1" dirty="0" smtClean="0"/>
              <a:t>звука</a:t>
            </a:r>
          </a:p>
          <a:p>
            <a:pPr lvl="1"/>
            <a:r>
              <a:rPr lang="ru-RU" dirty="0"/>
              <a:t>висок </a:t>
            </a:r>
            <a:r>
              <a:rPr lang="ru-RU" dirty="0" err="1" smtClean="0"/>
              <a:t>перкуторни</a:t>
            </a:r>
            <a:r>
              <a:rPr lang="ru-RU" dirty="0" smtClean="0"/>
              <a:t> звук</a:t>
            </a:r>
            <a:r>
              <a:rPr lang="ru-RU" dirty="0"/>
              <a:t>: </a:t>
            </a:r>
            <a:r>
              <a:rPr lang="ru-RU" dirty="0" err="1"/>
              <a:t>настаје</a:t>
            </a:r>
            <a:r>
              <a:rPr lang="ru-RU" dirty="0"/>
              <a:t> при </a:t>
            </a:r>
            <a:r>
              <a:rPr lang="ru-RU" dirty="0" err="1"/>
              <a:t>перкусији</a:t>
            </a:r>
            <a:r>
              <a:rPr lang="ru-RU" dirty="0"/>
              <a:t> делова тела или </a:t>
            </a:r>
            <a:r>
              <a:rPr lang="ru-RU" dirty="0" smtClean="0"/>
              <a:t>органа </a:t>
            </a:r>
            <a:r>
              <a:rPr lang="ru-RU" dirty="0" err="1"/>
              <a:t>који</a:t>
            </a:r>
            <a:r>
              <a:rPr lang="ru-RU" dirty="0"/>
              <a:t> не </a:t>
            </a:r>
            <a:r>
              <a:rPr lang="ru-RU" dirty="0" err="1"/>
              <a:t>садрже</a:t>
            </a:r>
            <a:r>
              <a:rPr lang="ru-RU" dirty="0"/>
              <a:t> </a:t>
            </a:r>
            <a:r>
              <a:rPr lang="ru-RU" dirty="0" err="1"/>
              <a:t>ваздух</a:t>
            </a:r>
            <a:r>
              <a:rPr lang="ru-RU" dirty="0"/>
              <a:t> </a:t>
            </a:r>
            <a:r>
              <a:rPr lang="ru-RU" dirty="0" err="1"/>
              <a:t>јер</a:t>
            </a:r>
            <a:r>
              <a:rPr lang="ru-RU" dirty="0"/>
              <a:t>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учесталост</a:t>
            </a:r>
            <a:r>
              <a:rPr lang="ru-RU" dirty="0"/>
              <a:t> </a:t>
            </a:r>
            <a:r>
              <a:rPr lang="ru-RU" dirty="0" err="1"/>
              <a:t>осцилација</a:t>
            </a:r>
            <a:r>
              <a:rPr lang="ru-RU" dirty="0"/>
              <a:t> велика </a:t>
            </a:r>
            <a:r>
              <a:rPr lang="ru-RU" dirty="0" smtClean="0"/>
              <a:t>( </a:t>
            </a:r>
            <a:r>
              <a:rPr lang="ru-RU" dirty="0" err="1"/>
              <a:t>јетра</a:t>
            </a:r>
            <a:r>
              <a:rPr lang="ru-RU" dirty="0"/>
              <a:t>, </a:t>
            </a:r>
            <a:r>
              <a:rPr lang="ru-RU" dirty="0" err="1"/>
              <a:t>срце</a:t>
            </a:r>
            <a:r>
              <a:rPr lang="ru-RU" dirty="0"/>
              <a:t>, </a:t>
            </a:r>
            <a:r>
              <a:rPr lang="ru-RU" dirty="0" err="1"/>
              <a:t>мишићи</a:t>
            </a:r>
            <a:r>
              <a:rPr lang="ru-RU" dirty="0"/>
              <a:t>, </a:t>
            </a:r>
            <a:r>
              <a:rPr lang="ru-RU" dirty="0" err="1"/>
              <a:t>слезина</a:t>
            </a:r>
            <a:r>
              <a:rPr lang="ru-RU" dirty="0"/>
              <a:t>)</a:t>
            </a:r>
          </a:p>
          <a:p>
            <a:pPr lvl="1"/>
            <a:r>
              <a:rPr lang="ru-RU" dirty="0" err="1"/>
              <a:t>низак</a:t>
            </a:r>
            <a:r>
              <a:rPr lang="ru-RU" dirty="0"/>
              <a:t> </a:t>
            </a:r>
            <a:r>
              <a:rPr lang="ru-RU" dirty="0" err="1" smtClean="0"/>
              <a:t>перкуторни</a:t>
            </a:r>
            <a:r>
              <a:rPr lang="ru-RU" dirty="0" smtClean="0"/>
              <a:t> </a:t>
            </a:r>
            <a:r>
              <a:rPr lang="ru-RU" dirty="0"/>
              <a:t>звук: </a:t>
            </a:r>
            <a:r>
              <a:rPr lang="ru-RU" dirty="0" err="1"/>
              <a:t>настаје</a:t>
            </a:r>
            <a:r>
              <a:rPr lang="ru-RU" dirty="0"/>
              <a:t> при </a:t>
            </a:r>
            <a:r>
              <a:rPr lang="ru-RU" dirty="0" err="1"/>
              <a:t>перкусији</a:t>
            </a:r>
            <a:r>
              <a:rPr lang="ru-RU" dirty="0"/>
              <a:t> делова тела или </a:t>
            </a:r>
            <a:r>
              <a:rPr lang="ru-RU" dirty="0" smtClean="0"/>
              <a:t>о</a:t>
            </a:r>
            <a:r>
              <a:rPr lang="sr-Cyrl-RS" dirty="0" smtClean="0"/>
              <a:t>рг</a:t>
            </a:r>
            <a:r>
              <a:rPr lang="ru-RU" dirty="0" err="1" smtClean="0"/>
              <a:t>ана</a:t>
            </a:r>
            <a:r>
              <a:rPr lang="ru-RU" dirty="0" smtClean="0"/>
              <a:t> </a:t>
            </a:r>
            <a:r>
              <a:rPr lang="ru-RU" dirty="0" err="1"/>
              <a:t>који</a:t>
            </a:r>
            <a:r>
              <a:rPr lang="ru-RU" dirty="0"/>
              <a:t> </a:t>
            </a:r>
            <a:r>
              <a:rPr lang="ru-RU" dirty="0" err="1"/>
              <a:t>садрже</a:t>
            </a:r>
            <a:r>
              <a:rPr lang="ru-RU" dirty="0"/>
              <a:t> </a:t>
            </a:r>
            <a:r>
              <a:rPr lang="ru-RU" dirty="0" err="1"/>
              <a:t>ваздух</a:t>
            </a:r>
            <a:r>
              <a:rPr lang="ru-RU" dirty="0"/>
              <a:t> </a:t>
            </a:r>
            <a:r>
              <a:rPr lang="ru-RU" dirty="0" err="1"/>
              <a:t>јер</a:t>
            </a:r>
            <a:r>
              <a:rPr lang="ru-RU" dirty="0"/>
              <a:t>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учесталост</a:t>
            </a:r>
            <a:r>
              <a:rPr lang="ru-RU" dirty="0"/>
              <a:t> </a:t>
            </a:r>
            <a:r>
              <a:rPr lang="ru-RU" dirty="0" err="1"/>
              <a:t>осцилација</a:t>
            </a:r>
            <a:r>
              <a:rPr lang="ru-RU" dirty="0"/>
              <a:t> </a:t>
            </a:r>
            <a:r>
              <a:rPr lang="ru-RU" dirty="0" err="1"/>
              <a:t>мања</a:t>
            </a:r>
            <a:r>
              <a:rPr lang="ru-RU" dirty="0"/>
              <a:t> </a:t>
            </a:r>
            <a:r>
              <a:rPr lang="ru-RU" dirty="0" smtClean="0"/>
              <a:t>( </a:t>
            </a:r>
            <a:r>
              <a:rPr lang="ru-RU" dirty="0" err="1"/>
              <a:t>плућа</a:t>
            </a:r>
            <a:r>
              <a:rPr lang="ru-RU" dirty="0"/>
              <a:t>, </a:t>
            </a:r>
            <a:r>
              <a:rPr lang="ru-RU" dirty="0" err="1"/>
              <a:t>желудац</a:t>
            </a:r>
            <a:r>
              <a:rPr lang="ru-RU" dirty="0"/>
              <a:t>, </a:t>
            </a:r>
            <a:r>
              <a:rPr lang="ru-RU" dirty="0" err="1"/>
              <a:t>црева</a:t>
            </a:r>
            <a:r>
              <a:rPr lang="ru-RU" dirty="0" smtClean="0"/>
              <a:t>)</a:t>
            </a:r>
            <a:endParaRPr lang="ru-RU" dirty="0"/>
          </a:p>
          <a:p>
            <a:r>
              <a:rPr lang="ru-RU" b="1" dirty="0" err="1"/>
              <a:t>интензитет</a:t>
            </a:r>
            <a:r>
              <a:rPr lang="ru-RU" b="1" dirty="0"/>
              <a:t> ( </a:t>
            </a:r>
            <a:r>
              <a:rPr lang="ru-RU" b="1" dirty="0" err="1"/>
              <a:t>јачина</a:t>
            </a:r>
            <a:r>
              <a:rPr lang="ru-RU" b="1" dirty="0" smtClean="0"/>
              <a:t>)</a:t>
            </a:r>
          </a:p>
          <a:p>
            <a:pPr lvl="1"/>
            <a:r>
              <a:rPr lang="ru-RU" dirty="0" err="1"/>
              <a:t>гласан</a:t>
            </a:r>
            <a:r>
              <a:rPr lang="ru-RU" dirty="0"/>
              <a:t> (</a:t>
            </a:r>
            <a:r>
              <a:rPr lang="ru-RU" dirty="0" err="1"/>
              <a:t>јак</a:t>
            </a:r>
            <a:r>
              <a:rPr lang="ru-RU" dirty="0"/>
              <a:t>) – </a:t>
            </a:r>
            <a:r>
              <a:rPr lang="ru-RU" dirty="0" err="1"/>
              <a:t>има</a:t>
            </a:r>
            <a:r>
              <a:rPr lang="ru-RU" dirty="0"/>
              <a:t> </a:t>
            </a:r>
            <a:r>
              <a:rPr lang="ru-RU" dirty="0" err="1"/>
              <a:t>велику</a:t>
            </a:r>
            <a:r>
              <a:rPr lang="ru-RU" dirty="0"/>
              <a:t> амплитуду ( </a:t>
            </a:r>
            <a:r>
              <a:rPr lang="ru-RU" dirty="0" err="1"/>
              <a:t>осцилација</a:t>
            </a:r>
            <a:r>
              <a:rPr lang="ru-RU" dirty="0"/>
              <a:t>) и </a:t>
            </a:r>
            <a:r>
              <a:rPr lang="ru-RU" dirty="0" err="1"/>
              <a:t>ствара</a:t>
            </a:r>
            <a:r>
              <a:rPr lang="ru-RU" dirty="0"/>
              <a:t> се при </a:t>
            </a:r>
            <a:r>
              <a:rPr lang="ru-RU" dirty="0" err="1"/>
              <a:t>перкусији</a:t>
            </a:r>
            <a:r>
              <a:rPr lang="ru-RU" dirty="0"/>
              <a:t> органа </a:t>
            </a:r>
            <a:r>
              <a:rPr lang="ru-RU" dirty="0" err="1"/>
              <a:t>који</a:t>
            </a:r>
            <a:r>
              <a:rPr lang="ru-RU" dirty="0"/>
              <a:t> </a:t>
            </a:r>
            <a:r>
              <a:rPr lang="ru-RU" dirty="0" err="1"/>
              <a:t>садрже</a:t>
            </a:r>
            <a:r>
              <a:rPr lang="ru-RU" dirty="0"/>
              <a:t> </a:t>
            </a:r>
            <a:r>
              <a:rPr lang="ru-RU" dirty="0" err="1"/>
              <a:t>ваздух</a:t>
            </a:r>
            <a:r>
              <a:rPr lang="ru-RU" dirty="0"/>
              <a:t> или </a:t>
            </a:r>
            <a:r>
              <a:rPr lang="ru-RU" dirty="0" err="1"/>
              <a:t>гасове</a:t>
            </a:r>
            <a:r>
              <a:rPr lang="ru-RU" dirty="0"/>
              <a:t> ( </a:t>
            </a:r>
            <a:r>
              <a:rPr lang="ru-RU" dirty="0" err="1"/>
              <a:t>плућа</a:t>
            </a:r>
            <a:r>
              <a:rPr lang="ru-RU" dirty="0"/>
              <a:t>, </a:t>
            </a:r>
            <a:r>
              <a:rPr lang="ru-RU" dirty="0" err="1"/>
              <a:t>желудац</a:t>
            </a:r>
            <a:r>
              <a:rPr lang="ru-RU" dirty="0"/>
              <a:t>, </a:t>
            </a:r>
            <a:r>
              <a:rPr lang="ru-RU" dirty="0" err="1"/>
              <a:t>црева</a:t>
            </a:r>
            <a:r>
              <a:rPr lang="ru-RU" dirty="0"/>
              <a:t>)</a:t>
            </a:r>
          </a:p>
          <a:p>
            <a:pPr lvl="1"/>
            <a:r>
              <a:rPr lang="ru-RU" dirty="0"/>
              <a:t>тих (слаб)- </a:t>
            </a:r>
            <a:r>
              <a:rPr lang="ru-RU" dirty="0" err="1"/>
              <a:t>има</a:t>
            </a:r>
            <a:r>
              <a:rPr lang="ru-RU" dirty="0"/>
              <a:t> малу амплитуду и </a:t>
            </a:r>
            <a:r>
              <a:rPr lang="ru-RU" dirty="0" err="1"/>
              <a:t>добија</a:t>
            </a:r>
            <a:r>
              <a:rPr lang="ru-RU" dirty="0"/>
              <a:t> се при </a:t>
            </a:r>
            <a:r>
              <a:rPr lang="ru-RU" dirty="0" err="1"/>
              <a:t>перкусији</a:t>
            </a:r>
            <a:r>
              <a:rPr lang="ru-RU" dirty="0"/>
              <a:t> </a:t>
            </a:r>
            <a:r>
              <a:rPr lang="ru-RU" dirty="0" err="1"/>
              <a:t>ткива</a:t>
            </a:r>
            <a:r>
              <a:rPr lang="ru-RU" dirty="0"/>
              <a:t> и органа </a:t>
            </a:r>
            <a:r>
              <a:rPr lang="ru-RU" dirty="0" err="1"/>
              <a:t>који</a:t>
            </a:r>
            <a:r>
              <a:rPr lang="ru-RU" dirty="0"/>
              <a:t> не </a:t>
            </a:r>
            <a:r>
              <a:rPr lang="ru-RU" dirty="0" err="1"/>
              <a:t>садрже</a:t>
            </a:r>
            <a:r>
              <a:rPr lang="ru-RU" dirty="0"/>
              <a:t> </a:t>
            </a:r>
            <a:r>
              <a:rPr lang="ru-RU" dirty="0" err="1"/>
              <a:t>ваздух</a:t>
            </a:r>
            <a:r>
              <a:rPr lang="ru-RU" dirty="0"/>
              <a:t> ( </a:t>
            </a:r>
            <a:r>
              <a:rPr lang="ru-RU" dirty="0" err="1"/>
              <a:t>јетра</a:t>
            </a:r>
            <a:r>
              <a:rPr lang="ru-RU" dirty="0"/>
              <a:t>, </a:t>
            </a:r>
            <a:r>
              <a:rPr lang="ru-RU" dirty="0" err="1"/>
              <a:t>слезина</a:t>
            </a:r>
            <a:r>
              <a:rPr lang="ru-RU" dirty="0"/>
              <a:t>, </a:t>
            </a:r>
            <a:r>
              <a:rPr lang="ru-RU" dirty="0" err="1"/>
              <a:t>мишићи</a:t>
            </a:r>
            <a:r>
              <a:rPr lang="ru-RU" dirty="0"/>
              <a:t>, </a:t>
            </a:r>
            <a:r>
              <a:rPr lang="ru-RU" dirty="0" err="1"/>
              <a:t>срце</a:t>
            </a:r>
            <a:r>
              <a:rPr lang="ru-RU" dirty="0"/>
              <a:t>, </a:t>
            </a:r>
            <a:r>
              <a:rPr lang="ru-RU" dirty="0" err="1"/>
              <a:t>течност</a:t>
            </a:r>
            <a:r>
              <a:rPr lang="ru-RU" dirty="0" smtClean="0"/>
              <a:t>)</a:t>
            </a:r>
            <a:endParaRPr lang="ru-RU" dirty="0"/>
          </a:p>
          <a:p>
            <a:r>
              <a:rPr lang="ru-RU" b="1" dirty="0" err="1"/>
              <a:t>т</a:t>
            </a:r>
            <a:r>
              <a:rPr lang="ru-RU" b="1" dirty="0" err="1" smtClean="0"/>
              <a:t>рајност</a:t>
            </a:r>
            <a:endParaRPr lang="ru-RU" b="1" dirty="0" smtClean="0"/>
          </a:p>
          <a:p>
            <a:pPr lvl="1"/>
            <a:r>
              <a:rPr lang="ru-RU" dirty="0" err="1"/>
              <a:t>дуготрајни</a:t>
            </a:r>
            <a:r>
              <a:rPr lang="ru-RU" dirty="0"/>
              <a:t> </a:t>
            </a:r>
            <a:r>
              <a:rPr lang="ru-RU" dirty="0" err="1"/>
              <a:t>перкусијски</a:t>
            </a:r>
            <a:r>
              <a:rPr lang="ru-RU" dirty="0"/>
              <a:t> звук -</a:t>
            </a:r>
            <a:r>
              <a:rPr lang="ru-RU" dirty="0" err="1"/>
              <a:t>настаје</a:t>
            </a:r>
            <a:r>
              <a:rPr lang="ru-RU" dirty="0"/>
              <a:t> при </a:t>
            </a:r>
            <a:r>
              <a:rPr lang="ru-RU" dirty="0" err="1"/>
              <a:t>перкусији</a:t>
            </a:r>
            <a:r>
              <a:rPr lang="ru-RU" dirty="0"/>
              <a:t> органа </a:t>
            </a:r>
            <a:r>
              <a:rPr lang="ru-RU" dirty="0" err="1"/>
              <a:t>који</a:t>
            </a:r>
            <a:r>
              <a:rPr lang="ru-RU" dirty="0"/>
              <a:t> </a:t>
            </a:r>
            <a:r>
              <a:rPr lang="ru-RU" dirty="0" err="1"/>
              <a:t>садрже</a:t>
            </a:r>
            <a:r>
              <a:rPr lang="ru-RU" dirty="0"/>
              <a:t> </a:t>
            </a:r>
            <a:r>
              <a:rPr lang="ru-RU" dirty="0" err="1"/>
              <a:t>ваздух</a:t>
            </a:r>
            <a:r>
              <a:rPr lang="ru-RU" dirty="0"/>
              <a:t> ( </a:t>
            </a:r>
            <a:r>
              <a:rPr lang="ru-RU" dirty="0" err="1"/>
              <a:t>плућа</a:t>
            </a:r>
            <a:r>
              <a:rPr lang="ru-RU" dirty="0"/>
              <a:t>, </a:t>
            </a:r>
            <a:r>
              <a:rPr lang="ru-RU" dirty="0" err="1"/>
              <a:t>желудац</a:t>
            </a:r>
            <a:r>
              <a:rPr lang="ru-RU" dirty="0"/>
              <a:t>, </a:t>
            </a:r>
            <a:r>
              <a:rPr lang="ru-RU" dirty="0" err="1"/>
              <a:t>црева</a:t>
            </a:r>
            <a:r>
              <a:rPr lang="ru-RU" dirty="0"/>
              <a:t>)</a:t>
            </a:r>
          </a:p>
          <a:p>
            <a:pPr lvl="1"/>
            <a:r>
              <a:rPr lang="ru-RU" dirty="0" err="1"/>
              <a:t>краткотрајни</a:t>
            </a:r>
            <a:r>
              <a:rPr lang="ru-RU" dirty="0"/>
              <a:t> </a:t>
            </a:r>
            <a:r>
              <a:rPr lang="ru-RU" dirty="0" err="1"/>
              <a:t>перкусијски</a:t>
            </a:r>
            <a:r>
              <a:rPr lang="ru-RU" dirty="0"/>
              <a:t> звук - </a:t>
            </a:r>
            <a:r>
              <a:rPr lang="ru-RU" dirty="0" err="1"/>
              <a:t>настаје</a:t>
            </a:r>
            <a:r>
              <a:rPr lang="ru-RU" dirty="0"/>
              <a:t> при </a:t>
            </a:r>
            <a:r>
              <a:rPr lang="ru-RU" dirty="0" err="1"/>
              <a:t>перкусији</a:t>
            </a:r>
            <a:r>
              <a:rPr lang="ru-RU" dirty="0"/>
              <a:t> органа </a:t>
            </a:r>
            <a:r>
              <a:rPr lang="ru-RU" dirty="0" err="1"/>
              <a:t>који</a:t>
            </a:r>
            <a:r>
              <a:rPr lang="ru-RU" dirty="0"/>
              <a:t> не </a:t>
            </a:r>
            <a:r>
              <a:rPr lang="ru-RU" dirty="0" err="1"/>
              <a:t>садрже</a:t>
            </a:r>
            <a:r>
              <a:rPr lang="ru-RU" dirty="0"/>
              <a:t> </a:t>
            </a:r>
            <a:r>
              <a:rPr lang="ru-RU" dirty="0" err="1"/>
              <a:t>ваздух</a:t>
            </a:r>
            <a:r>
              <a:rPr lang="ru-RU" dirty="0"/>
              <a:t> ( </a:t>
            </a:r>
            <a:r>
              <a:rPr lang="ru-RU" dirty="0" err="1"/>
              <a:t>јетра</a:t>
            </a:r>
            <a:r>
              <a:rPr lang="ru-RU" dirty="0"/>
              <a:t>, </a:t>
            </a:r>
            <a:r>
              <a:rPr lang="ru-RU" dirty="0" err="1"/>
              <a:t>слезина</a:t>
            </a:r>
            <a:r>
              <a:rPr lang="ru-RU" dirty="0"/>
              <a:t>, </a:t>
            </a:r>
            <a:r>
              <a:rPr lang="ru-RU" dirty="0" err="1"/>
              <a:t>срце</a:t>
            </a:r>
            <a:r>
              <a:rPr lang="ru-RU" dirty="0"/>
              <a:t>, </a:t>
            </a:r>
            <a:r>
              <a:rPr lang="ru-RU" dirty="0" err="1"/>
              <a:t>мишићи</a:t>
            </a:r>
            <a:r>
              <a:rPr lang="ru-RU" dirty="0"/>
              <a:t>, </a:t>
            </a:r>
            <a:r>
              <a:rPr lang="ru-RU" dirty="0" err="1"/>
              <a:t>течност</a:t>
            </a:r>
            <a:r>
              <a:rPr lang="ru-RU" dirty="0"/>
              <a:t>)</a:t>
            </a:r>
          </a:p>
          <a:p>
            <a:pPr lvl="1"/>
            <a:endParaRPr lang="ru-RU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2717971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1132"/>
    </mc:Choice>
    <mc:Fallback>
      <p:transition spd="slow" advTm="91132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Перкусија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223278"/>
          </a:xfrm>
        </p:spPr>
        <p:txBody>
          <a:bodyPr>
            <a:normAutofit/>
          </a:bodyPr>
          <a:lstStyle/>
          <a:p>
            <a:r>
              <a:rPr lang="ru-RU" dirty="0" smtClean="0"/>
              <a:t>Изводи </a:t>
            </a:r>
            <a:r>
              <a:rPr lang="ru-RU" dirty="0"/>
              <a:t>се </a:t>
            </a:r>
            <a:r>
              <a:rPr lang="ru-RU" dirty="0" err="1"/>
              <a:t>директним</a:t>
            </a:r>
            <a:r>
              <a:rPr lang="ru-RU" dirty="0"/>
              <a:t> </a:t>
            </a:r>
            <a:r>
              <a:rPr lang="ru-RU" dirty="0" err="1"/>
              <a:t>ударањем</a:t>
            </a:r>
            <a:r>
              <a:rPr lang="ru-RU" dirty="0"/>
              <a:t> </a:t>
            </a:r>
            <a:r>
              <a:rPr lang="ru-RU" dirty="0" err="1"/>
              <a:t>врха</a:t>
            </a:r>
            <a:r>
              <a:rPr lang="ru-RU" dirty="0"/>
              <a:t> </a:t>
            </a:r>
            <a:r>
              <a:rPr lang="ru-RU" dirty="0" err="1"/>
              <a:t>једног</a:t>
            </a:r>
            <a:r>
              <a:rPr lang="ru-RU" dirty="0"/>
              <a:t> </a:t>
            </a:r>
            <a:r>
              <a:rPr lang="ru-RU" dirty="0" err="1"/>
              <a:t>прста</a:t>
            </a:r>
            <a:r>
              <a:rPr lang="ru-RU" dirty="0"/>
              <a:t> или свих </a:t>
            </a:r>
            <a:r>
              <a:rPr lang="ru-RU" dirty="0" err="1"/>
              <a:t>прстију</a:t>
            </a:r>
            <a:r>
              <a:rPr lang="ru-RU" dirty="0"/>
              <a:t> </a:t>
            </a:r>
            <a:r>
              <a:rPr lang="ru-RU" dirty="0" smtClean="0"/>
              <a:t>руке </a:t>
            </a:r>
            <a:r>
              <a:rPr lang="ru-RU" dirty="0" err="1" smtClean="0"/>
              <a:t>средњи</a:t>
            </a:r>
            <a:r>
              <a:rPr lang="ru-RU" dirty="0" smtClean="0"/>
              <a:t> </a:t>
            </a:r>
            <a:r>
              <a:rPr lang="ru-RU" dirty="0" err="1"/>
              <a:t>прст</a:t>
            </a:r>
            <a:r>
              <a:rPr lang="ru-RU" dirty="0"/>
              <a:t> служи </a:t>
            </a:r>
            <a:r>
              <a:rPr lang="ru-RU" dirty="0" err="1"/>
              <a:t>као</a:t>
            </a:r>
            <a:r>
              <a:rPr lang="ru-RU" dirty="0"/>
              <a:t> флексор (</a:t>
            </a:r>
            <a:r>
              <a:rPr lang="ru-RU" dirty="0" err="1"/>
              <a:t>чекић</a:t>
            </a:r>
            <a:r>
              <a:rPr lang="ru-RU" dirty="0" smtClean="0"/>
              <a:t>). </a:t>
            </a:r>
            <a:r>
              <a:rPr lang="ru-RU" dirty="0" err="1" smtClean="0"/>
              <a:t>Перкусија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да се изводи </a:t>
            </a:r>
            <a:r>
              <a:rPr lang="ru-RU" dirty="0" err="1" smtClean="0"/>
              <a:t>као</a:t>
            </a:r>
            <a:r>
              <a:rPr lang="ru-RU" dirty="0" smtClean="0"/>
              <a:t> </a:t>
            </a:r>
            <a:r>
              <a:rPr lang="ru-RU" dirty="0" err="1" smtClean="0"/>
              <a:t>површна</a:t>
            </a:r>
            <a:r>
              <a:rPr lang="ru-RU" dirty="0" smtClean="0"/>
              <a:t> (</a:t>
            </a:r>
            <a:r>
              <a:rPr lang="ru-RU" dirty="0" err="1" smtClean="0"/>
              <a:t>слабији</a:t>
            </a:r>
            <a:r>
              <a:rPr lang="ru-RU" dirty="0" smtClean="0"/>
              <a:t> </a:t>
            </a:r>
            <a:r>
              <a:rPr lang="ru-RU" dirty="0" err="1" smtClean="0"/>
              <a:t>удари</a:t>
            </a:r>
            <a:r>
              <a:rPr lang="ru-RU" dirty="0" smtClean="0"/>
              <a:t> </a:t>
            </a:r>
            <a:r>
              <a:rPr lang="ru-RU" dirty="0" err="1" smtClean="0"/>
              <a:t>прстима</a:t>
            </a:r>
            <a:r>
              <a:rPr lang="ru-RU" dirty="0" smtClean="0"/>
              <a:t>) или </a:t>
            </a:r>
            <a:r>
              <a:rPr lang="ru-RU" dirty="0" err="1" smtClean="0"/>
              <a:t>дубока</a:t>
            </a:r>
            <a:r>
              <a:rPr lang="ru-RU" dirty="0" smtClean="0"/>
              <a:t> </a:t>
            </a:r>
            <a:r>
              <a:rPr lang="ru-RU" dirty="0" err="1" smtClean="0"/>
              <a:t>перкусија</a:t>
            </a:r>
            <a:r>
              <a:rPr lang="ru-RU" dirty="0" smtClean="0"/>
              <a:t> (</a:t>
            </a:r>
            <a:r>
              <a:rPr lang="ru-RU" dirty="0" err="1" smtClean="0"/>
              <a:t>јачи</a:t>
            </a:r>
            <a:r>
              <a:rPr lang="ru-RU" dirty="0" smtClean="0"/>
              <a:t> </a:t>
            </a:r>
            <a:r>
              <a:rPr lang="ru-RU" dirty="0" err="1" smtClean="0"/>
              <a:t>удари</a:t>
            </a:r>
            <a:r>
              <a:rPr lang="ru-RU" dirty="0" smtClean="0"/>
              <a:t> </a:t>
            </a:r>
            <a:r>
              <a:rPr lang="ru-RU" dirty="0" err="1" smtClean="0"/>
              <a:t>прстима</a:t>
            </a:r>
            <a:r>
              <a:rPr lang="ru-RU" dirty="0" smtClean="0"/>
              <a:t>).</a:t>
            </a:r>
            <a:endParaRPr lang="ru-RU" dirty="0"/>
          </a:p>
          <a:p>
            <a:endParaRPr lang="sr-Cyrl-RS" dirty="0" smtClean="0"/>
          </a:p>
          <a:p>
            <a:r>
              <a:rPr lang="sr-Cyrl-RS" b="1" dirty="0" smtClean="0">
                <a:solidFill>
                  <a:schemeClr val="accent2"/>
                </a:solidFill>
              </a:rPr>
              <a:t>ВРСТЕ ПЕРКУТОРНОГ </a:t>
            </a:r>
            <a:r>
              <a:rPr lang="sr-Cyrl-RS" b="1" dirty="0">
                <a:solidFill>
                  <a:schemeClr val="accent2"/>
                </a:solidFill>
              </a:rPr>
              <a:t>ЗВУКА</a:t>
            </a:r>
          </a:p>
          <a:p>
            <a:pPr lvl="1"/>
            <a:r>
              <a:rPr lang="sr-Cyrl-RS" dirty="0">
                <a:solidFill>
                  <a:schemeClr val="accent2"/>
                </a:solidFill>
              </a:rPr>
              <a:t>СОНОРАН (јасан</a:t>
            </a:r>
            <a:r>
              <a:rPr lang="sr-Cyrl-RS" dirty="0"/>
              <a:t>) </a:t>
            </a:r>
            <a:r>
              <a:rPr lang="sr-Cyrl-RS" dirty="0" smtClean="0"/>
              <a:t>перкуторни </a:t>
            </a:r>
            <a:r>
              <a:rPr lang="sr-Cyrl-RS" dirty="0"/>
              <a:t>звук – добија се перкусијом зида грудног коша код здравих </a:t>
            </a:r>
            <a:r>
              <a:rPr lang="sr-Cyrl-RS" dirty="0" smtClean="0"/>
              <a:t>особа. Звук је гласан, дубок, дуготрајан.</a:t>
            </a:r>
          </a:p>
          <a:p>
            <a:pPr lvl="1"/>
            <a:r>
              <a:rPr lang="sr-Cyrl-RS" dirty="0" smtClean="0">
                <a:solidFill>
                  <a:schemeClr val="accent2"/>
                </a:solidFill>
              </a:rPr>
              <a:t>ТМУО </a:t>
            </a:r>
            <a:r>
              <a:rPr lang="sr-Cyrl-RS" dirty="0" smtClean="0"/>
              <a:t>– </a:t>
            </a:r>
            <a:r>
              <a:rPr lang="sr-Cyrl-RS" dirty="0"/>
              <a:t>добија се када се перкутују чврсти органи (јетра, слезина, срце</a:t>
            </a:r>
            <a:r>
              <a:rPr lang="sr-Cyrl-RS" dirty="0" smtClean="0"/>
              <a:t>). Звук је тих, висок, краткотрајан.</a:t>
            </a:r>
            <a:endParaRPr lang="sr-Cyrl-RS" dirty="0"/>
          </a:p>
          <a:p>
            <a:pPr lvl="1"/>
            <a:r>
              <a:rPr lang="sr-Cyrl-RS" dirty="0" smtClean="0">
                <a:solidFill>
                  <a:schemeClr val="accent2"/>
                </a:solidFill>
              </a:rPr>
              <a:t>ТИМПАНИЧАН</a:t>
            </a:r>
            <a:r>
              <a:rPr lang="sr-Cyrl-RS" dirty="0" smtClean="0"/>
              <a:t>– </a:t>
            </a:r>
            <a:r>
              <a:rPr lang="sr-Cyrl-RS" dirty="0"/>
              <a:t>добија се перкусијом органа или шупљих простора који садрже ваздух или </a:t>
            </a:r>
            <a:r>
              <a:rPr lang="sr-Cyrl-RS" dirty="0" smtClean="0"/>
              <a:t>гасове (црва и желудац). </a:t>
            </a:r>
            <a:r>
              <a:rPr lang="ru-RU" dirty="0"/>
              <a:t>Звук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гласан</a:t>
            </a:r>
            <a:r>
              <a:rPr lang="ru-RU" dirty="0"/>
              <a:t>, дубок, </a:t>
            </a:r>
            <a:r>
              <a:rPr lang="ru-RU" dirty="0" err="1"/>
              <a:t>дуготрајан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63736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8453"/>
    </mc:Choice>
    <mc:Fallback>
      <p:transition spd="slow" advTm="58453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Аускултација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1" y="1607673"/>
            <a:ext cx="6959599" cy="3880773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Аускултација</a:t>
            </a:r>
            <a:r>
              <a:rPr lang="sr-Latn-RS" dirty="0" smtClean="0"/>
              <a:t> </a:t>
            </a:r>
            <a:r>
              <a:rPr lang="sr-Cyrl-RS" dirty="0" smtClean="0"/>
              <a:t>је</a:t>
            </a:r>
            <a:r>
              <a:rPr lang="sr-Latn-RS" dirty="0" smtClean="0"/>
              <a:t> </a:t>
            </a:r>
            <a:r>
              <a:rPr lang="sr-Cyrl-RS" dirty="0" smtClean="0"/>
              <a:t>физикална</a:t>
            </a:r>
            <a:r>
              <a:rPr lang="ru-RU" dirty="0" smtClean="0"/>
              <a:t> метода </a:t>
            </a:r>
            <a:r>
              <a:rPr lang="ru-RU" dirty="0" err="1"/>
              <a:t>којом</a:t>
            </a:r>
            <a:r>
              <a:rPr lang="ru-RU" dirty="0"/>
              <a:t> се </a:t>
            </a:r>
            <a:r>
              <a:rPr lang="ru-RU" dirty="0" err="1"/>
              <a:t>ослушкују</a:t>
            </a:r>
            <a:r>
              <a:rPr lang="ru-RU" dirty="0"/>
              <a:t> </a:t>
            </a:r>
            <a:r>
              <a:rPr lang="ru-RU" dirty="0" err="1"/>
              <a:t>звуци</a:t>
            </a:r>
            <a:r>
              <a:rPr lang="ru-RU" dirty="0"/>
              <a:t> ( </a:t>
            </a:r>
            <a:r>
              <a:rPr lang="ru-RU" dirty="0" err="1"/>
              <a:t>шумови</a:t>
            </a:r>
            <a:r>
              <a:rPr lang="ru-RU" dirty="0"/>
              <a:t>) </a:t>
            </a:r>
            <a:r>
              <a:rPr lang="ru-RU" dirty="0" err="1"/>
              <a:t>који</a:t>
            </a:r>
            <a:r>
              <a:rPr lang="ru-RU" dirty="0"/>
              <a:t> се </a:t>
            </a:r>
            <a:r>
              <a:rPr lang="ru-RU" dirty="0" err="1"/>
              <a:t>стварају</a:t>
            </a:r>
            <a:r>
              <a:rPr lang="ru-RU" dirty="0"/>
              <a:t> у организму при </a:t>
            </a:r>
            <a:r>
              <a:rPr lang="ru-RU" dirty="0" err="1"/>
              <a:t>функционисању</a:t>
            </a:r>
            <a:r>
              <a:rPr lang="ru-RU" dirty="0"/>
              <a:t> </a:t>
            </a:r>
            <a:r>
              <a:rPr lang="ru-RU" dirty="0" err="1"/>
              <a:t>појединих</a:t>
            </a:r>
            <a:r>
              <a:rPr lang="ru-RU" dirty="0"/>
              <a:t> </a:t>
            </a:r>
            <a:r>
              <a:rPr lang="ru-RU" dirty="0" smtClean="0"/>
              <a:t>органа</a:t>
            </a:r>
            <a:r>
              <a:rPr lang="sr-Latn-RS" dirty="0" smtClean="0"/>
              <a:t>.</a:t>
            </a:r>
            <a:endParaRPr lang="sr-Cyrl-RS" dirty="0" smtClean="0"/>
          </a:p>
          <a:p>
            <a:pPr marL="0" indent="0">
              <a:buNone/>
            </a:pPr>
            <a:endParaRPr lang="sr-Latn-RS" dirty="0" smtClean="0"/>
          </a:p>
          <a:p>
            <a:r>
              <a:rPr lang="ru-RU" dirty="0" err="1"/>
              <a:t>ДИРЕКТНА</a:t>
            </a:r>
            <a:r>
              <a:rPr lang="ru-RU" dirty="0"/>
              <a:t> (</a:t>
            </a:r>
            <a:r>
              <a:rPr lang="ru-RU" dirty="0" err="1"/>
              <a:t>непосредна</a:t>
            </a:r>
            <a:r>
              <a:rPr lang="ru-RU" dirty="0"/>
              <a:t>) </a:t>
            </a:r>
            <a:r>
              <a:rPr lang="ru-RU" dirty="0" err="1"/>
              <a:t>АУСКУЛТАЦИЈА</a:t>
            </a:r>
            <a:endParaRPr lang="ru-RU" dirty="0"/>
          </a:p>
          <a:p>
            <a:pPr lvl="1"/>
            <a:r>
              <a:rPr lang="ru-RU" dirty="0" err="1"/>
              <a:t>подразумева</a:t>
            </a:r>
            <a:r>
              <a:rPr lang="ru-RU" dirty="0"/>
              <a:t> </a:t>
            </a:r>
            <a:r>
              <a:rPr lang="ru-RU" dirty="0" err="1"/>
              <a:t>ослушкивање</a:t>
            </a:r>
            <a:r>
              <a:rPr lang="ru-RU" dirty="0"/>
              <a:t> </a:t>
            </a:r>
            <a:r>
              <a:rPr lang="ru-RU" dirty="0" err="1"/>
              <a:t>директно</a:t>
            </a:r>
            <a:r>
              <a:rPr lang="ru-RU" dirty="0"/>
              <a:t> ухом, </a:t>
            </a:r>
            <a:r>
              <a:rPr lang="ru-RU" dirty="0" err="1"/>
              <a:t>чврсто</a:t>
            </a:r>
            <a:r>
              <a:rPr lang="ru-RU" dirty="0"/>
              <a:t> </a:t>
            </a:r>
            <a:r>
              <a:rPr lang="ru-RU" dirty="0" err="1"/>
              <a:t>прислоњеним</a:t>
            </a:r>
            <a:r>
              <a:rPr lang="ru-RU" dirty="0"/>
              <a:t> на </a:t>
            </a:r>
            <a:r>
              <a:rPr lang="ru-RU" dirty="0" err="1"/>
              <a:t>површину</a:t>
            </a:r>
            <a:r>
              <a:rPr lang="ru-RU" dirty="0"/>
              <a:t> дела тела </a:t>
            </a:r>
            <a:r>
              <a:rPr lang="ru-RU" dirty="0" err="1"/>
              <a:t>које</a:t>
            </a:r>
            <a:r>
              <a:rPr lang="ru-RU" dirty="0"/>
              <a:t> се </a:t>
            </a:r>
            <a:r>
              <a:rPr lang="ru-RU" dirty="0" err="1"/>
              <a:t>ослушкује</a:t>
            </a:r>
            <a:endParaRPr lang="ru-RU" dirty="0"/>
          </a:p>
          <a:p>
            <a:endParaRPr lang="ru-RU" dirty="0"/>
          </a:p>
          <a:p>
            <a:r>
              <a:rPr lang="ru-RU" dirty="0" err="1"/>
              <a:t>ИНДИРЕКТНА</a:t>
            </a:r>
            <a:r>
              <a:rPr lang="ru-RU" dirty="0"/>
              <a:t> (</a:t>
            </a:r>
            <a:r>
              <a:rPr lang="ru-RU" dirty="0" err="1"/>
              <a:t>посредна</a:t>
            </a:r>
            <a:r>
              <a:rPr lang="ru-RU" dirty="0"/>
              <a:t>) </a:t>
            </a:r>
            <a:r>
              <a:rPr lang="ru-RU" dirty="0" err="1"/>
              <a:t>АУСКУЛТАЦИЈА</a:t>
            </a:r>
            <a:endParaRPr lang="ru-RU" dirty="0"/>
          </a:p>
          <a:p>
            <a:pPr lvl="1"/>
            <a:r>
              <a:rPr lang="ru-RU" dirty="0" err="1"/>
              <a:t>подразумева</a:t>
            </a:r>
            <a:r>
              <a:rPr lang="ru-RU" dirty="0"/>
              <a:t> </a:t>
            </a:r>
            <a:r>
              <a:rPr lang="ru-RU" dirty="0" err="1"/>
              <a:t>ослушкивање</a:t>
            </a:r>
            <a:r>
              <a:rPr lang="ru-RU" dirty="0"/>
              <a:t> </a:t>
            </a:r>
            <a:r>
              <a:rPr lang="ru-RU" dirty="0" err="1"/>
              <a:t>појединих</a:t>
            </a:r>
            <a:r>
              <a:rPr lang="ru-RU" dirty="0"/>
              <a:t> делова тела </a:t>
            </a:r>
            <a:r>
              <a:rPr lang="ru-RU" dirty="0" err="1"/>
              <a:t>помоћу</a:t>
            </a:r>
            <a:r>
              <a:rPr lang="ru-RU" dirty="0"/>
              <a:t> </a:t>
            </a:r>
            <a:r>
              <a:rPr lang="ru-RU" dirty="0" err="1"/>
              <a:t>одређеног</a:t>
            </a:r>
            <a:r>
              <a:rPr lang="ru-RU" dirty="0"/>
              <a:t> прибора и инструмента </a:t>
            </a:r>
            <a:r>
              <a:rPr lang="ru-RU" dirty="0" err="1"/>
              <a:t>који</a:t>
            </a:r>
            <a:r>
              <a:rPr lang="ru-RU" dirty="0"/>
              <a:t> се </a:t>
            </a:r>
            <a:r>
              <a:rPr lang="ru-RU" dirty="0" err="1"/>
              <a:t>назива</a:t>
            </a:r>
            <a:r>
              <a:rPr lang="ru-RU" dirty="0"/>
              <a:t> стетоскоп</a:t>
            </a:r>
          </a:p>
          <a:p>
            <a:endParaRPr lang="ru-RU" dirty="0"/>
          </a:p>
          <a:p>
            <a:endParaRPr lang="sr-Cyrl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103188"/>
            <a:ext cx="4832651" cy="35353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6933" y="3601060"/>
            <a:ext cx="1718925" cy="34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4420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2872"/>
    </mc:Choice>
    <mc:Fallback>
      <p:transition spd="slow" advTm="32872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Аускултација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91733"/>
            <a:ext cx="8596668" cy="4449629"/>
          </a:xfrm>
        </p:spPr>
        <p:txBody>
          <a:bodyPr>
            <a:normAutofit/>
          </a:bodyPr>
          <a:lstStyle/>
          <a:p>
            <a:r>
              <a:rPr lang="sr-Cyrl-RS" dirty="0" smtClean="0"/>
              <a:t>Аускултација </a:t>
            </a:r>
            <a:r>
              <a:rPr lang="sr-Cyrl-RS" dirty="0"/>
              <a:t>лобање: откривање звука артериовенске </a:t>
            </a:r>
            <a:r>
              <a:rPr lang="sr-Cyrl-RS" dirty="0" smtClean="0"/>
              <a:t>фистуле.</a:t>
            </a:r>
            <a:endParaRPr lang="sr-Cyrl-RS" dirty="0"/>
          </a:p>
          <a:p>
            <a:r>
              <a:rPr lang="sr-Cyrl-RS" dirty="0" smtClean="0"/>
              <a:t>Аускултација </a:t>
            </a:r>
            <a:r>
              <a:rPr lang="sr-Cyrl-RS" dirty="0"/>
              <a:t>крвних судова врата: откривање шумова у тиреоидној, каротидној, поткључној артерији и </a:t>
            </a:r>
            <a:r>
              <a:rPr lang="sr-Cyrl-RS" dirty="0" smtClean="0"/>
              <a:t>венама.</a:t>
            </a:r>
            <a:endParaRPr lang="sr-Cyrl-RS" dirty="0"/>
          </a:p>
          <a:p>
            <a:r>
              <a:rPr lang="sr-Cyrl-RS" dirty="0" smtClean="0"/>
              <a:t>Аускултација </a:t>
            </a:r>
            <a:r>
              <a:rPr lang="sr-Cyrl-RS" dirty="0"/>
              <a:t>плућа: омогућава да се чују звуци дисања, говора, шапата, пропратни звуци, </a:t>
            </a:r>
            <a:r>
              <a:rPr lang="sr-Cyrl-RS" dirty="0" smtClean="0"/>
              <a:t>трење.</a:t>
            </a:r>
            <a:endParaRPr lang="sr-Cyrl-RS" dirty="0"/>
          </a:p>
          <a:p>
            <a:r>
              <a:rPr lang="sr-Cyrl-RS" dirty="0" smtClean="0"/>
              <a:t>Аускултација </a:t>
            </a:r>
            <a:r>
              <a:rPr lang="sr-Cyrl-RS" dirty="0"/>
              <a:t>срца: открива срчане тонове, срчане шумове, поремећаје ритма, фреквенције, перикардно </a:t>
            </a:r>
            <a:r>
              <a:rPr lang="sr-Cyrl-RS" dirty="0" smtClean="0"/>
              <a:t>трење.</a:t>
            </a:r>
            <a:endParaRPr lang="sr-Cyrl-RS" dirty="0"/>
          </a:p>
          <a:p>
            <a:r>
              <a:rPr lang="sr-Cyrl-RS" dirty="0" smtClean="0"/>
              <a:t>Аускултација </a:t>
            </a:r>
            <a:r>
              <a:rPr lang="sr-Cyrl-RS" dirty="0"/>
              <a:t>трбуха: ослушкивање звукова који настају при перисталтичким покретима црева, шумова који настају услед стварања анеуризми или стеноза на артеријама посебно на реналним </a:t>
            </a:r>
            <a:r>
              <a:rPr lang="sr-Cyrl-RS" dirty="0" smtClean="0"/>
              <a:t>артеријама.</a:t>
            </a:r>
          </a:p>
          <a:p>
            <a:r>
              <a:rPr lang="sr-Cyrl-RS" dirty="0" smtClean="0"/>
              <a:t>Аускултација крвних судова екстремитеа, шумови који се стварају услед сужења артерија или постојања артерио-венских фистула.</a:t>
            </a: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2625900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4877"/>
    </mc:Choice>
    <mc:Fallback>
      <p:transition spd="slow" advTm="64877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67" y="338666"/>
            <a:ext cx="9897533" cy="1320800"/>
          </a:xfrm>
        </p:spPr>
        <p:txBody>
          <a:bodyPr>
            <a:normAutofit/>
          </a:bodyPr>
          <a:lstStyle/>
          <a:p>
            <a:r>
              <a:rPr lang="sr-Cyrl-RS" sz="3200" dirty="0" smtClean="0"/>
              <a:t>Спољашњи (егзогени) етиолошки фактори болести</a:t>
            </a:r>
            <a:endParaRPr lang="sr-Cyrl-R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03867"/>
            <a:ext cx="8596668" cy="4737495"/>
          </a:xfrm>
        </p:spPr>
        <p:txBody>
          <a:bodyPr>
            <a:normAutofit/>
          </a:bodyPr>
          <a:lstStyle/>
          <a:p>
            <a:pPr marL="633222" lvl="1" defTabSz="914400">
              <a:lnSpc>
                <a:spcPct val="80000"/>
              </a:lnSpc>
              <a:spcBef>
                <a:spcPts val="250"/>
              </a:spcBef>
              <a:buClr>
                <a:srgbClr val="90C226"/>
              </a:buClr>
              <a:buSzPct val="100000"/>
              <a:defRPr/>
            </a:pPr>
            <a:r>
              <a:rPr lang="sr-Latn-CS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ФИЗИЧКИ</a:t>
            </a:r>
            <a:r>
              <a:rPr lang="sr-Cyrl-RS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endParaRPr lang="sr-Latn-CS" sz="18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chemeClr val="accent2"/>
              </a:buClr>
              <a:buSzPct val="100000"/>
              <a:buNone/>
              <a:defRPr/>
            </a:pPr>
            <a:r>
              <a:rPr lang="sr-Latn-C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механичке силе</a:t>
            </a: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chemeClr val="accent2"/>
              </a:buClr>
              <a:buSzPct val="100000"/>
              <a:buNone/>
              <a:defRPr/>
            </a:pPr>
            <a:r>
              <a:rPr lang="sr-Latn-C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топлота и хладноћа</a:t>
            </a: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chemeClr val="accent2"/>
              </a:buClr>
              <a:buSzPct val="100000"/>
              <a:buNone/>
              <a:defRPr/>
            </a:pPr>
            <a:r>
              <a:rPr lang="sr-Latn-C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промене атмосферског притиска</a:t>
            </a: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chemeClr val="accent2"/>
              </a:buClr>
              <a:buSzPct val="100000"/>
              <a:buNone/>
              <a:defRPr/>
            </a:pPr>
            <a:r>
              <a:rPr lang="sr-Latn-C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електрична струја</a:t>
            </a: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chemeClr val="accent2"/>
              </a:buClr>
              <a:buSzPct val="100000"/>
              <a:buNone/>
              <a:defRPr/>
            </a:pPr>
            <a:r>
              <a:rPr lang="sr-Latn-C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јонизујуће зрачење</a:t>
            </a:r>
            <a:endParaRPr lang="sr-Latn-C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633222" lvl="1" defTabSz="914400">
              <a:lnSpc>
                <a:spcPct val="80000"/>
              </a:lnSpc>
              <a:spcBef>
                <a:spcPts val="250"/>
              </a:spcBef>
              <a:buClr>
                <a:srgbClr val="90C226"/>
              </a:buClr>
              <a:buSzPct val="100000"/>
              <a:defRPr/>
            </a:pPr>
            <a:r>
              <a:rPr lang="sr-Latn-CS" sz="1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ХЕМИЈСКИ</a:t>
            </a: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rgbClr val="54A021">
                  <a:tint val="85000"/>
                  <a:satMod val="285000"/>
                </a:srgbClr>
              </a:buClr>
              <a:buSzPct val="100000"/>
              <a:buNone/>
              <a:defRPr/>
            </a:pPr>
            <a:r>
              <a:rPr lang="sr-Latn-C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индустријска хемијска средства</a:t>
            </a: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rgbClr val="54A021">
                  <a:tint val="85000"/>
                  <a:satMod val="285000"/>
                </a:srgbClr>
              </a:buClr>
              <a:buSzPct val="100000"/>
              <a:buNone/>
              <a:defRPr/>
            </a:pPr>
            <a:r>
              <a:rPr lang="sr-Latn-C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хемијска средства која се користе у домаћинству</a:t>
            </a: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rgbClr val="54A021">
                  <a:tint val="85000"/>
                  <a:satMod val="285000"/>
                </a:srgbClr>
              </a:buClr>
              <a:buSzPct val="100000"/>
              <a:buNone/>
              <a:defRPr/>
            </a:pPr>
            <a:r>
              <a:rPr lang="sr-Latn-C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отрови животиња и биљака</a:t>
            </a: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rgbClr val="54A021">
                  <a:tint val="85000"/>
                  <a:satMod val="285000"/>
                </a:srgbClr>
              </a:buClr>
              <a:buSzPct val="100000"/>
              <a:buNone/>
              <a:defRPr/>
            </a:pPr>
            <a:r>
              <a:rPr lang="sr-Latn-C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лекови у количинама већим од терапијских доза</a:t>
            </a:r>
            <a:endParaRPr lang="sr-Cyrl-C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633222" lvl="1">
              <a:spcBef>
                <a:spcPts val="250"/>
              </a:spcBef>
              <a:buClr>
                <a:srgbClr val="90C226"/>
              </a:buClr>
              <a:buSzPct val="100000"/>
              <a:defRPr/>
            </a:pPr>
            <a:r>
              <a:rPr lang="sr-Latn-CS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БИОЛОШКИ</a:t>
            </a:r>
            <a:r>
              <a:rPr lang="sr-Cyrl-RS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endParaRPr lang="sr-Latn-CS" sz="18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1060704" lvl="3" indent="0">
              <a:spcBef>
                <a:spcPts val="250"/>
              </a:spcBef>
              <a:buClr>
                <a:srgbClr val="54A021">
                  <a:tint val="85000"/>
                  <a:satMod val="285000"/>
                </a:srgbClr>
              </a:buClr>
              <a:buSzPct val="100000"/>
              <a:buNone/>
              <a:defRPr/>
            </a:pPr>
            <a:r>
              <a:rPr lang="sr-Latn-C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биолошки чиниоци </a:t>
            </a:r>
            <a:r>
              <a:rPr lang="sr-Cyrl-C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биљног или </a:t>
            </a:r>
            <a:r>
              <a:rPr lang="sr-Latn-C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животињског порекла</a:t>
            </a:r>
            <a:endParaRPr lang="sr-Latn-C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633222" lvl="1">
              <a:spcBef>
                <a:spcPts val="250"/>
              </a:spcBef>
              <a:buClr>
                <a:srgbClr val="90C226"/>
              </a:buClr>
              <a:buSzPct val="100000"/>
              <a:defRPr/>
            </a:pPr>
            <a:r>
              <a:rPr lang="sr-Cyrl-RS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СОЦИЈАЛНИ ЕТИОЛОШКИ ФАКТОРИ</a:t>
            </a:r>
            <a:endParaRPr lang="sr-Latn-CS" sz="18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1060704" lvl="3" indent="0">
              <a:spcBef>
                <a:spcPts val="250"/>
              </a:spcBef>
              <a:buClr>
                <a:srgbClr val="54A021">
                  <a:tint val="85000"/>
                  <a:satMod val="285000"/>
                </a:srgbClr>
              </a:buClr>
              <a:buSzPct val="100000"/>
              <a:buNone/>
              <a:defRPr/>
            </a:pPr>
            <a:r>
              <a:rPr lang="sr-Cyrl-R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неправилна исхрана (н</a:t>
            </a:r>
            <a:r>
              <a:rPr lang="sr-Latn-C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едовољно</a:t>
            </a:r>
            <a:r>
              <a:rPr lang="sr-Cyrl-C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или сувишно</a:t>
            </a:r>
            <a:r>
              <a:rPr lang="sr-Latn-C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уношење хранљивих </a:t>
            </a:r>
            <a:r>
              <a:rPr lang="sr-Latn-C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материја</a:t>
            </a:r>
            <a:r>
              <a:rPr lang="sr-Cyrl-R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), емоциналне трауме, економско стање, услови рада и живота.</a:t>
            </a:r>
            <a:endParaRPr lang="sr-Latn-C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2642110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8903"/>
    </mc:Choice>
    <mc:Fallback>
      <p:transition spd="slow" advTm="58903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21267" y="194733"/>
            <a:ext cx="9321799" cy="1320800"/>
          </a:xfrm>
        </p:spPr>
        <p:txBody>
          <a:bodyPr>
            <a:normAutofit/>
          </a:bodyPr>
          <a:lstStyle/>
          <a:p>
            <a:r>
              <a:rPr lang="ru-RU" sz="2800" dirty="0" err="1" smtClean="0"/>
              <a:t>Унутрашњи</a:t>
            </a:r>
            <a:r>
              <a:rPr lang="ru-RU" sz="2800" dirty="0" smtClean="0"/>
              <a:t> </a:t>
            </a:r>
            <a:r>
              <a:rPr lang="ru-RU" sz="2800" dirty="0"/>
              <a:t>(</a:t>
            </a:r>
            <a:r>
              <a:rPr lang="ru-RU" sz="2800" dirty="0" err="1" smtClean="0"/>
              <a:t>ендогени</a:t>
            </a:r>
            <a:r>
              <a:rPr lang="ru-RU" sz="2800" dirty="0" smtClean="0"/>
              <a:t>) </a:t>
            </a:r>
            <a:r>
              <a:rPr lang="ru-RU" sz="2800" dirty="0" err="1"/>
              <a:t>етиолошки</a:t>
            </a:r>
            <a:r>
              <a:rPr lang="ru-RU" sz="2800" dirty="0"/>
              <a:t> </a:t>
            </a:r>
            <a:r>
              <a:rPr lang="ru-RU" sz="2800" dirty="0" err="1"/>
              <a:t>фактори</a:t>
            </a:r>
            <a:r>
              <a:rPr lang="ru-RU" sz="2800" dirty="0"/>
              <a:t> </a:t>
            </a:r>
            <a:r>
              <a:rPr lang="ru-RU" sz="2800" dirty="0" err="1"/>
              <a:t>болести</a:t>
            </a:r>
            <a:endParaRPr lang="sr-Cyrl-R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64066" y="1083734"/>
            <a:ext cx="10236199" cy="5774266"/>
          </a:xfrm>
        </p:spPr>
        <p:txBody>
          <a:bodyPr>
            <a:normAutofit fontScale="85000" lnSpcReduction="20000"/>
          </a:bodyPr>
          <a:lstStyle/>
          <a:p>
            <a:pPr marL="690372" lvl="1" indent="-342900" defTabSz="914400">
              <a:lnSpc>
                <a:spcPct val="80000"/>
              </a:lnSpc>
              <a:spcBef>
                <a:spcPts val="250"/>
              </a:spcBef>
              <a:buSzPct val="100000"/>
              <a:defRPr/>
            </a:pPr>
            <a:r>
              <a:rPr lang="sr-Cyrl-CS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НАСЛЕДНИ </a:t>
            </a:r>
            <a:r>
              <a:rPr lang="sr-Cyrl-CS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ПОРЕМЕЋАЈИ</a:t>
            </a:r>
          </a:p>
          <a:p>
            <a:pPr marL="548640" lvl="1" indent="-201168" defTabSz="914400">
              <a:lnSpc>
                <a:spcPct val="80000"/>
              </a:lnSpc>
              <a:spcBef>
                <a:spcPts val="250"/>
              </a:spcBef>
              <a:buSzPct val="100000"/>
              <a:buFont typeface="Verdana"/>
              <a:buChar char="◦"/>
              <a:defRPr/>
            </a:pPr>
            <a:endParaRPr lang="sr-Cyrl-CS" sz="19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603504" lvl="2" indent="0" defTabSz="914400">
              <a:lnSpc>
                <a:spcPct val="80000"/>
              </a:lnSpc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None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У</a:t>
            </a:r>
            <a:r>
              <a:rPr lang="sr-Cyrl-CS" sz="1900" dirty="0" smtClean="0">
                <a:latin typeface="Arial" pitchFamily="34" charset="0"/>
                <a:cs typeface="Arial" pitchFamily="34" charset="0"/>
              </a:rPr>
              <a:t>словљавају </a:t>
            </a:r>
            <a:r>
              <a:rPr lang="sr-Cyrl-CS" sz="1900" dirty="0">
                <a:latin typeface="Arial" pitchFamily="34" charset="0"/>
                <a:cs typeface="Arial" pitchFamily="34" charset="0"/>
              </a:rPr>
              <a:t>наследне или породичне болести које потомци наслеђују од родитеља или ранијих предака </a:t>
            </a:r>
            <a:endParaRPr lang="sr-Cyrl-CS" sz="1900" dirty="0" smtClean="0">
              <a:latin typeface="Arial" pitchFamily="34" charset="0"/>
              <a:cs typeface="Arial" pitchFamily="34" charset="0"/>
            </a:endParaRPr>
          </a:p>
          <a:p>
            <a:pPr marL="603504" lvl="2" defTabSz="914400">
              <a:lnSpc>
                <a:spcPct val="80000"/>
              </a:lnSpc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defRPr/>
            </a:pPr>
            <a:endParaRPr lang="sr-Cyrl-CS" sz="1900" b="1" dirty="0" smtClean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 smtClean="0">
                <a:latin typeface="Arial" pitchFamily="34" charset="0"/>
                <a:cs typeface="Arial" pitchFamily="34" charset="0"/>
              </a:rPr>
              <a:t>мутација </a:t>
            </a:r>
            <a:r>
              <a:rPr lang="sr-Cyrl-CS" sz="1900" dirty="0">
                <a:latin typeface="Arial" pitchFamily="34" charset="0"/>
                <a:cs typeface="Arial" pitchFamily="34" charset="0"/>
              </a:rPr>
              <a:t>једног или већег броја </a:t>
            </a:r>
            <a:r>
              <a:rPr lang="sr-Cyrl-CS" sz="1900" dirty="0" smtClean="0">
                <a:latin typeface="Arial" pitchFamily="34" charset="0"/>
                <a:cs typeface="Arial" pitchFamily="34" charset="0"/>
              </a:rPr>
              <a:t>гена</a:t>
            </a: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sz="1900" dirty="0" smtClean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промена броја и </a:t>
            </a:r>
            <a:r>
              <a:rPr lang="sr-Cyrl-CS" sz="1900" dirty="0" smtClean="0">
                <a:latin typeface="Arial" pitchFamily="34" charset="0"/>
                <a:cs typeface="Arial" pitchFamily="34" charset="0"/>
              </a:rPr>
              <a:t>грађе хромозома</a:t>
            </a:r>
            <a:endParaRPr lang="sr-Cyrl-CS" sz="1900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sz="1900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sz="1900" dirty="0">
              <a:latin typeface="Arial" pitchFamily="34" charset="0"/>
              <a:cs typeface="Arial" pitchFamily="34" charset="0"/>
            </a:endParaRPr>
          </a:p>
          <a:p>
            <a:pPr marL="603504" lvl="2" indent="0" defTabSz="914400">
              <a:lnSpc>
                <a:spcPct val="80000"/>
              </a:lnSpc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None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Т</a:t>
            </a:r>
            <a:r>
              <a:rPr lang="sr-Cyrl-CS" sz="1900" dirty="0" smtClean="0">
                <a:latin typeface="Arial" pitchFamily="34" charset="0"/>
                <a:cs typeface="Arial" pitchFamily="34" charset="0"/>
              </a:rPr>
              <a:t>ипови наслеђивања:</a:t>
            </a:r>
          </a:p>
          <a:p>
            <a:pPr marL="603504" lvl="2" indent="0" defTabSz="914400">
              <a:lnSpc>
                <a:spcPct val="80000"/>
              </a:lnSpc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None/>
              <a:defRPr/>
            </a:pPr>
            <a:endParaRPr lang="sr-Cyrl-CS" sz="1900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 аутозомно доминантно и аутозомно </a:t>
            </a:r>
            <a:r>
              <a:rPr lang="sr-Cyrl-CS" sz="1900" dirty="0" smtClean="0">
                <a:latin typeface="Arial" pitchFamily="34" charset="0"/>
                <a:cs typeface="Arial" pitchFamily="34" charset="0"/>
              </a:rPr>
              <a:t>рецесивно</a:t>
            </a: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sz="1900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 везано за полни </a:t>
            </a:r>
            <a:r>
              <a:rPr lang="sr-Cyrl-CS" sz="1900" dirty="0" smtClean="0">
                <a:latin typeface="Arial" pitchFamily="34" charset="0"/>
                <a:cs typeface="Arial" pitchFamily="34" charset="0"/>
              </a:rPr>
              <a:t>хромозом</a:t>
            </a: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sz="1900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 </a:t>
            </a:r>
            <a:r>
              <a:rPr lang="sr-Cyrl-CS" sz="1900" dirty="0" smtClean="0">
                <a:latin typeface="Arial" pitchFamily="34" charset="0"/>
                <a:cs typeface="Arial" pitchFamily="34" charset="0"/>
              </a:rPr>
              <a:t>полигенско</a:t>
            </a: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sz="1900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 условљено хромозомским </a:t>
            </a:r>
            <a:r>
              <a:rPr lang="sr-Cyrl-CS" sz="1900" dirty="0" smtClean="0">
                <a:latin typeface="Arial" pitchFamily="34" charset="0"/>
                <a:cs typeface="Arial" pitchFamily="34" charset="0"/>
              </a:rPr>
              <a:t>абнормалностима</a:t>
            </a: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dirty="0" smtClean="0">
              <a:latin typeface="Arial" pitchFamily="34" charset="0"/>
              <a:cs typeface="Arial" pitchFamily="34" charset="0"/>
            </a:endParaRPr>
          </a:p>
          <a:p>
            <a:pPr marL="841248" lvl="3" indent="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None/>
              <a:defRPr/>
            </a:pPr>
            <a:endParaRPr lang="sr-Cyrl-CS" dirty="0" smtClean="0">
              <a:latin typeface="Arial" pitchFamily="34" charset="0"/>
              <a:cs typeface="Arial" pitchFamily="34" charset="0"/>
            </a:endParaRPr>
          </a:p>
          <a:p>
            <a:pPr marL="690372" lvl="1" indent="-342900">
              <a:spcBef>
                <a:spcPts val="250"/>
              </a:spcBef>
              <a:buSzPct val="100000"/>
              <a:defRPr/>
            </a:pPr>
            <a:r>
              <a:rPr lang="sr-Cyrl-CS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УРОЂЕНИ </a:t>
            </a:r>
            <a:r>
              <a:rPr lang="sr-Cyrl-CS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ПОРЕМЕЋАЈИ</a:t>
            </a:r>
          </a:p>
          <a:p>
            <a:pPr marL="548640" lvl="1" indent="-201168">
              <a:spcBef>
                <a:spcPts val="250"/>
              </a:spcBef>
              <a:buSzPct val="100000"/>
              <a:buFont typeface="Verdana"/>
              <a:buChar char="◦"/>
              <a:defRPr/>
            </a:pPr>
            <a:endParaRPr lang="sr-Cyrl-CS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603504" lvl="2" indent="0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None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Е</a:t>
            </a:r>
            <a:r>
              <a:rPr lang="sr-Cyrl-CS" sz="1900" dirty="0" smtClean="0">
                <a:latin typeface="Arial" pitchFamily="34" charset="0"/>
                <a:cs typeface="Arial" pitchFamily="34" charset="0"/>
              </a:rPr>
              <a:t>тиолошки </a:t>
            </a:r>
            <a:r>
              <a:rPr lang="sr-Cyrl-CS" sz="1900" dirty="0">
                <a:latin typeface="Arial" pitchFamily="34" charset="0"/>
                <a:cs typeface="Arial" pitchFamily="34" charset="0"/>
              </a:rPr>
              <a:t>чиниоци болести који условљавају поремећај развоја плода  </a:t>
            </a:r>
            <a:r>
              <a:rPr lang="sr-Cyrl-CS" sz="1900" dirty="0" smtClean="0">
                <a:latin typeface="Arial" pitchFamily="34" charset="0"/>
                <a:cs typeface="Arial" pitchFamily="34" charset="0"/>
              </a:rPr>
              <a:t>за </a:t>
            </a:r>
            <a:r>
              <a:rPr lang="sr-Cyrl-CS" sz="1900" dirty="0">
                <a:latin typeface="Arial" pitchFamily="34" charset="0"/>
                <a:cs typeface="Arial" pitchFamily="34" charset="0"/>
              </a:rPr>
              <a:t>време интраутериног живота (конгениталне болести)</a:t>
            </a:r>
          </a:p>
          <a:p>
            <a:pPr marL="1024128" lvl="3" indent="-182880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b="1" dirty="0">
                <a:latin typeface="Arial" pitchFamily="34" charset="0"/>
                <a:cs typeface="Arial" pitchFamily="34" charset="0"/>
              </a:rPr>
              <a:t> </a:t>
            </a:r>
            <a:r>
              <a:rPr lang="sr-Cyrl-CS" sz="1900" dirty="0">
                <a:latin typeface="Arial" pitchFamily="34" charset="0"/>
                <a:cs typeface="Arial" pitchFamily="34" charset="0"/>
              </a:rPr>
              <a:t>узимање извесних лекова у току трудноће (талидомид)</a:t>
            </a:r>
          </a:p>
          <a:p>
            <a:pPr marL="1024128" lvl="3" indent="-182880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 вирусне инфекције (рубеоле, херпес, и др.)</a:t>
            </a:r>
          </a:p>
          <a:p>
            <a:pPr marL="1024128" lvl="3" indent="-182880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 недовољна исхрана</a:t>
            </a:r>
          </a:p>
          <a:p>
            <a:pPr marL="1024128" lvl="3" indent="-182880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 поремећаји метаболизма код трудница (дијабетес мелитус</a:t>
            </a:r>
            <a:r>
              <a:rPr lang="sr-Cyrl-CS" sz="1900" dirty="0" smtClean="0">
                <a:latin typeface="Arial" pitchFamily="34" charset="0"/>
                <a:cs typeface="Arial" pitchFamily="34" charset="0"/>
              </a:rPr>
              <a:t>)</a:t>
            </a:r>
            <a:endParaRPr lang="sr-Cyrl-CS" sz="1900" dirty="0">
              <a:latin typeface="Arial" pitchFamily="34" charset="0"/>
              <a:cs typeface="Arial" pitchFamily="34" charset="0"/>
            </a:endParaRPr>
          </a:p>
          <a:p>
            <a:pPr marL="603504" lvl="2" indent="0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None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 </a:t>
            </a:r>
            <a:r>
              <a:rPr lang="sr-Cyrl-CS" sz="1900" dirty="0" smtClean="0">
                <a:latin typeface="Arial" pitchFamily="34" charset="0"/>
                <a:cs typeface="Arial" pitchFamily="34" charset="0"/>
              </a:rPr>
              <a:t>Урођене </a:t>
            </a:r>
            <a:r>
              <a:rPr lang="sr-Cyrl-CS" sz="1900" dirty="0">
                <a:latin typeface="Arial" pitchFamily="34" charset="0"/>
                <a:cs typeface="Arial" pitchFamily="34" charset="0"/>
              </a:rPr>
              <a:t>болести се не </a:t>
            </a:r>
            <a:r>
              <a:rPr lang="sr-Cyrl-CS" sz="1900" dirty="0" smtClean="0">
                <a:latin typeface="Arial" pitchFamily="34" charset="0"/>
                <a:cs typeface="Arial" pitchFamily="34" charset="0"/>
              </a:rPr>
              <a:t>наслеђују.                                                                      </a:t>
            </a:r>
            <a:endParaRPr lang="sr-Cyrl-CS" sz="1900" dirty="0">
              <a:latin typeface="Arial" pitchFamily="34" charset="0"/>
              <a:cs typeface="Arial" pitchFamily="34" charset="0"/>
            </a:endParaRPr>
          </a:p>
          <a:p>
            <a:pPr marL="841248" lvl="3" indent="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None/>
              <a:defRPr/>
            </a:pPr>
            <a:endParaRPr lang="sr-Cyrl-CS" dirty="0">
              <a:latin typeface="Arial" pitchFamily="34" charset="0"/>
              <a:cs typeface="Arial" pitchFamily="34" charset="0"/>
            </a:endParaRPr>
          </a:p>
          <a:p>
            <a:pPr lvl="1"/>
            <a:endParaRPr lang="sr-Cyrl-RS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1628162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0236"/>
    </mc:Choice>
    <mc:Fallback>
      <p:transition spd="slow" advTm="60236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388534" y="948266"/>
            <a:ext cx="7772400" cy="4895056"/>
          </a:xfrm>
          <a:prstGeom prst="rect">
            <a:avLst/>
          </a:prstGeom>
        </p:spPr>
        <p:txBody>
          <a:bodyPr/>
          <a:lstStyle/>
          <a:p>
            <a:pPr marL="265176" indent="-265176" defTabSz="914400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defRPr/>
            </a:pPr>
            <a:endParaRPr lang="sr-Cyrl-CS" sz="2000" b="1" dirty="0">
              <a:latin typeface="Arial" pitchFamily="34" charset="0"/>
              <a:cs typeface="Arial" pitchFamily="34" charset="0"/>
            </a:endParaRPr>
          </a:p>
          <a:p>
            <a:pPr marL="265176" indent="-265176" defTabSz="914400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defRPr/>
            </a:pPr>
            <a:endParaRPr lang="sr-Cyrl-C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265176" indent="-265176" defTabSz="914400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defRPr/>
            </a:pPr>
            <a:r>
              <a:rPr lang="sr-Latn-CS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ПОРЕМЕЋАЈ ИМУНИТЕТА</a:t>
            </a:r>
            <a:endParaRPr lang="sr-Cyrl-CS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786384" lvl="2" indent="-182880" defTabSz="914400">
              <a:lnSpc>
                <a:spcPct val="90000"/>
              </a:lnSpc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/>
            </a:pPr>
            <a:r>
              <a:rPr lang="sr-Latn-CS" b="1" dirty="0">
                <a:latin typeface="Arial" pitchFamily="34" charset="0"/>
                <a:cs typeface="Arial" pitchFamily="34" charset="0"/>
              </a:rPr>
              <a:t>смањење имунитета</a:t>
            </a:r>
            <a:r>
              <a:rPr lang="sr-Cyrl-RS" b="1" dirty="0">
                <a:latin typeface="Arial" pitchFamily="34" charset="0"/>
                <a:cs typeface="Arial" pitchFamily="34" charset="0"/>
              </a:rPr>
              <a:t> - имунодефицијенција</a:t>
            </a:r>
            <a:endParaRPr lang="sr-Latn-CS" b="1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9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Latn-CS" b="1" dirty="0">
                <a:latin typeface="Arial" pitchFamily="34" charset="0"/>
                <a:cs typeface="Arial" pitchFamily="34" charset="0"/>
              </a:rPr>
              <a:t> </a:t>
            </a:r>
            <a:r>
              <a:rPr lang="sr-Cyrl-RS" dirty="0">
                <a:latin typeface="Arial" pitchFamily="34" charset="0"/>
                <a:cs typeface="Arial" pitchFamily="34" charset="0"/>
              </a:rPr>
              <a:t>недостатак или </a:t>
            </a:r>
            <a:r>
              <a:rPr lang="sr-Latn-CS" dirty="0">
                <a:latin typeface="Arial" pitchFamily="34" charset="0"/>
                <a:cs typeface="Arial" pitchFamily="34" charset="0"/>
              </a:rPr>
              <a:t>поремећај имуноглобулина</a:t>
            </a:r>
            <a:endParaRPr lang="sr-Latn-CS" b="1" dirty="0">
              <a:latin typeface="Arial" pitchFamily="34" charset="0"/>
              <a:cs typeface="Arial" pitchFamily="34" charset="0"/>
            </a:endParaRPr>
          </a:p>
          <a:p>
            <a:pPr marL="786384" lvl="2" indent="-182880" defTabSz="914400">
              <a:lnSpc>
                <a:spcPct val="90000"/>
              </a:lnSpc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/>
            </a:pPr>
            <a:r>
              <a:rPr lang="sr-Latn-CS" b="1" dirty="0">
                <a:latin typeface="Arial" pitchFamily="34" charset="0"/>
                <a:cs typeface="Arial" pitchFamily="34" charset="0"/>
              </a:rPr>
              <a:t>реакције преосетљивости (алергијске реакције)</a:t>
            </a:r>
          </a:p>
          <a:p>
            <a:pPr marL="1024128" lvl="3" indent="-182880" defTabSz="914400">
              <a:lnSpc>
                <a:spcPct val="9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Latn-CS" dirty="0">
                <a:latin typeface="Arial" pitchFamily="34" charset="0"/>
                <a:cs typeface="Arial" pitchFamily="34" charset="0"/>
              </a:rPr>
              <a:t> анафилактичка реакција</a:t>
            </a:r>
            <a:r>
              <a:rPr lang="sr-Cyrl-RS" dirty="0">
                <a:latin typeface="Arial" pitchFamily="34" charset="0"/>
                <a:cs typeface="Arial" pitchFamily="34" charset="0"/>
              </a:rPr>
              <a:t> (</a:t>
            </a:r>
            <a:r>
              <a:rPr lang="sr-Latn-RS" dirty="0">
                <a:latin typeface="Arial" pitchFamily="34" charset="0"/>
                <a:cs typeface="Arial" pitchFamily="34" charset="0"/>
              </a:rPr>
              <a:t>I</a:t>
            </a:r>
            <a:r>
              <a:rPr lang="sr-Cyrl-RS" dirty="0">
                <a:latin typeface="Arial" pitchFamily="34" charset="0"/>
                <a:cs typeface="Arial" pitchFamily="34" charset="0"/>
              </a:rPr>
              <a:t> тип)</a:t>
            </a:r>
            <a:endParaRPr lang="sr-Latn-CS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9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Latn-CS" dirty="0">
                <a:latin typeface="Arial" pitchFamily="34" charset="0"/>
                <a:cs typeface="Arial" pitchFamily="34" charset="0"/>
              </a:rPr>
              <a:t> цитотоксична реакција</a:t>
            </a:r>
            <a:r>
              <a:rPr lang="sr-Cyrl-RS" dirty="0">
                <a:latin typeface="Arial" pitchFamily="34" charset="0"/>
                <a:cs typeface="Arial" pitchFamily="34" charset="0"/>
              </a:rPr>
              <a:t> (</a:t>
            </a:r>
            <a:r>
              <a:rPr lang="sr-Latn-RS" dirty="0">
                <a:latin typeface="Arial" pitchFamily="34" charset="0"/>
                <a:cs typeface="Arial" pitchFamily="34" charset="0"/>
              </a:rPr>
              <a:t>II </a:t>
            </a:r>
            <a:r>
              <a:rPr lang="sr-Cyrl-RS" dirty="0">
                <a:latin typeface="Arial" pitchFamily="34" charset="0"/>
                <a:cs typeface="Arial" pitchFamily="34" charset="0"/>
              </a:rPr>
              <a:t>тип)</a:t>
            </a:r>
            <a:endParaRPr lang="sr-Latn-CS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9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Latn-CS" dirty="0">
                <a:latin typeface="Arial" pitchFamily="34" charset="0"/>
                <a:cs typeface="Arial" pitchFamily="34" charset="0"/>
              </a:rPr>
              <a:t> </a:t>
            </a:r>
            <a:r>
              <a:rPr lang="sr-Cyrl-RS" dirty="0">
                <a:latin typeface="Arial" pitchFamily="34" charset="0"/>
                <a:cs typeface="Arial" pitchFamily="34" charset="0"/>
              </a:rPr>
              <a:t>реакција стварања </a:t>
            </a:r>
            <a:r>
              <a:rPr lang="sr-Latn-CS" dirty="0">
                <a:latin typeface="Arial" pitchFamily="34" charset="0"/>
                <a:cs typeface="Arial" pitchFamily="34" charset="0"/>
              </a:rPr>
              <a:t>имун</a:t>
            </a:r>
            <a:r>
              <a:rPr lang="sr-Cyrl-RS" dirty="0">
                <a:latin typeface="Arial" pitchFamily="34" charset="0"/>
                <a:cs typeface="Arial" pitchFamily="34" charset="0"/>
              </a:rPr>
              <a:t>их компле</a:t>
            </a:r>
            <a:r>
              <a:rPr lang="sr-Latn-CS" dirty="0">
                <a:latin typeface="Arial" pitchFamily="34" charset="0"/>
                <a:cs typeface="Arial" pitchFamily="34" charset="0"/>
              </a:rPr>
              <a:t>кса</a:t>
            </a:r>
            <a:r>
              <a:rPr lang="sr-Cyrl-RS" dirty="0">
                <a:latin typeface="Arial" pitchFamily="34" charset="0"/>
                <a:cs typeface="Arial" pitchFamily="34" charset="0"/>
              </a:rPr>
              <a:t> (</a:t>
            </a:r>
            <a:r>
              <a:rPr lang="sr-Latn-RS" dirty="0">
                <a:latin typeface="Arial" pitchFamily="34" charset="0"/>
                <a:cs typeface="Arial" pitchFamily="34" charset="0"/>
              </a:rPr>
              <a:t>III </a:t>
            </a:r>
            <a:r>
              <a:rPr lang="sr-Cyrl-RS" dirty="0">
                <a:latin typeface="Arial" pitchFamily="34" charset="0"/>
                <a:cs typeface="Arial" pitchFamily="34" charset="0"/>
              </a:rPr>
              <a:t>тип)</a:t>
            </a:r>
            <a:endParaRPr lang="sr-Latn-CS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9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Latn-CS" dirty="0">
                <a:latin typeface="Arial" pitchFamily="34" charset="0"/>
                <a:cs typeface="Arial" pitchFamily="34" charset="0"/>
              </a:rPr>
              <a:t> реакција касног сензибилитета</a:t>
            </a:r>
            <a:r>
              <a:rPr lang="sr-Cyrl-RS" dirty="0">
                <a:latin typeface="Arial" pitchFamily="34" charset="0"/>
                <a:cs typeface="Arial" pitchFamily="34" charset="0"/>
              </a:rPr>
              <a:t> (</a:t>
            </a:r>
            <a:r>
              <a:rPr lang="sr-Latn-RS" dirty="0">
                <a:latin typeface="Arial" pitchFamily="34" charset="0"/>
                <a:cs typeface="Arial" pitchFamily="34" charset="0"/>
              </a:rPr>
              <a:t>IV </a:t>
            </a:r>
            <a:r>
              <a:rPr lang="sr-Cyrl-RS" dirty="0">
                <a:latin typeface="Arial" pitchFamily="34" charset="0"/>
                <a:cs typeface="Arial" pitchFamily="34" charset="0"/>
              </a:rPr>
              <a:t>тип)</a:t>
            </a:r>
            <a:r>
              <a:rPr lang="sr-Latn-CS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786384" lvl="2" indent="-182880" defTabSz="914400">
              <a:lnSpc>
                <a:spcPct val="90000"/>
              </a:lnSpc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/>
            </a:pPr>
            <a:r>
              <a:rPr lang="sr-Latn-CS" b="1" dirty="0">
                <a:latin typeface="Arial" pitchFamily="34" charset="0"/>
                <a:cs typeface="Arial" pitchFamily="34" charset="0"/>
              </a:rPr>
              <a:t>аутоимуни поремећаји</a:t>
            </a:r>
          </a:p>
          <a:p>
            <a:pPr marL="1024128" lvl="3" indent="-182880" defTabSz="914400">
              <a:lnSpc>
                <a:spcPct val="9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Latn-CS" b="1" dirty="0">
                <a:latin typeface="Arial" pitchFamily="34" charset="0"/>
                <a:cs typeface="Arial" pitchFamily="34" charset="0"/>
              </a:rPr>
              <a:t> </a:t>
            </a:r>
            <a:r>
              <a:rPr lang="sr-Latn-CS" dirty="0">
                <a:latin typeface="Arial" pitchFamily="34" charset="0"/>
                <a:cs typeface="Arial" pitchFamily="34" charset="0"/>
              </a:rPr>
              <a:t>стварање аутоантитела и сензибилисаних Т-лимфоцита против </a:t>
            </a:r>
            <a:r>
              <a:rPr lang="sr-Cyrl-CS" dirty="0">
                <a:latin typeface="Arial" pitchFamily="34" charset="0"/>
                <a:cs typeface="Arial" pitchFamily="34" charset="0"/>
              </a:rPr>
              <a:t>с</a:t>
            </a:r>
            <a:r>
              <a:rPr lang="sr-Latn-CS" dirty="0">
                <a:latin typeface="Arial" pitchFamily="34" charset="0"/>
                <a:cs typeface="Arial" pitchFamily="34" charset="0"/>
              </a:rPr>
              <a:t>опствених</a:t>
            </a:r>
            <a:r>
              <a:rPr lang="sr-Cyrl-CS" dirty="0">
                <a:latin typeface="Arial" pitchFamily="34" charset="0"/>
                <a:cs typeface="Arial" pitchFamily="34" charset="0"/>
              </a:rPr>
              <a:t> антигена</a:t>
            </a:r>
          </a:p>
          <a:p>
            <a:pPr marL="1024128" lvl="3" indent="-182880" defTabSz="914400">
              <a:lnSpc>
                <a:spcPct val="9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b="1" dirty="0">
              <a:latin typeface="Arial" pitchFamily="34" charset="0"/>
              <a:cs typeface="Arial" pitchFamily="34" charset="0"/>
            </a:endParaRPr>
          </a:p>
          <a:p>
            <a:pPr marL="265176" indent="-265176">
              <a:spcBef>
                <a:spcPts val="250"/>
              </a:spcBef>
              <a:buClr>
                <a:schemeClr val="accent1"/>
              </a:buClr>
              <a:buSzPct val="80000"/>
              <a:defRPr/>
            </a:pPr>
            <a:r>
              <a:rPr lang="sr-Cyrl-CS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ПСИХОСОМАТСКИ ПОРЕМЕЋАЈИ</a:t>
            </a:r>
          </a:p>
          <a:p>
            <a:pPr marL="265176" indent="-265176">
              <a:spcBef>
                <a:spcPts val="250"/>
              </a:spcBef>
              <a:buClr>
                <a:schemeClr val="accent1"/>
              </a:buClr>
              <a:buSzPct val="80000"/>
              <a:defRPr/>
            </a:pPr>
            <a:r>
              <a:rPr lang="sr-Cyrl-CS" dirty="0">
                <a:latin typeface="Arial" pitchFamily="34" charset="0"/>
                <a:cs typeface="Arial" pitchFamily="34" charset="0"/>
              </a:rPr>
              <a:t>           </a:t>
            </a:r>
            <a:r>
              <a:rPr lang="sr-Cyrl-CS" b="1" dirty="0">
                <a:latin typeface="Arial" pitchFamily="34" charset="0"/>
                <a:cs typeface="Arial" pitchFamily="34" charset="0"/>
              </a:rPr>
              <a:t>анксиозност, страх, нерасположење, узбуђење  </a:t>
            </a:r>
            <a:endParaRPr lang="sr-Latn-C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3"/>
          <p:cNvSpPr txBox="1">
            <a:spLocks/>
          </p:cNvSpPr>
          <p:nvPr/>
        </p:nvSpPr>
        <p:spPr>
          <a:xfrm>
            <a:off x="677334" y="287866"/>
            <a:ext cx="9321799" cy="1320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smtClean="0"/>
              <a:t>Унутрашњи (ендогени) етиолошки фактори болести</a:t>
            </a:r>
            <a:endParaRPr lang="sr-Cyrl-RS" sz="2800" dirty="0"/>
          </a:p>
        </p:txBody>
      </p:sp>
    </p:spTree>
    <p:extLst>
      <p:ext uri="{BB962C8B-B14F-4D97-AF65-F5344CB8AC3E}">
        <p14:creationId xmlns:p14="http://schemas.microsoft.com/office/powerpoint/2010/main" xmlns="" val="2249952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6118"/>
    </mc:Choice>
    <mc:Fallback>
      <p:transition spd="slow" advTm="36118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228600"/>
            <a:ext cx="8596668" cy="762000"/>
          </a:xfrm>
        </p:spPr>
        <p:txBody>
          <a:bodyPr/>
          <a:lstStyle/>
          <a:p>
            <a:r>
              <a:rPr lang="sr-Cyrl-RS" dirty="0" smtClean="0"/>
              <a:t>Патогенеза болести 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1185333"/>
            <a:ext cx="9364133" cy="4856030"/>
          </a:xfrm>
        </p:spPr>
        <p:txBody>
          <a:bodyPr>
            <a:normAutofit/>
          </a:bodyPr>
          <a:lstStyle/>
          <a:p>
            <a:pPr marL="265176" lvl="0" indent="-265176" defTabSz="914400">
              <a:lnSpc>
                <a:spcPct val="80000"/>
              </a:lnSpc>
              <a:spcBef>
                <a:spcPts val="250"/>
              </a:spcBef>
              <a:buNone/>
              <a:defRPr/>
            </a:pPr>
            <a:r>
              <a:rPr lang="sr-Cyrl-RS" sz="2000" dirty="0" smtClean="0">
                <a:latin typeface="Arial" pitchFamily="34" charset="0"/>
                <a:cs typeface="Arial" pitchFamily="34" charset="0"/>
              </a:rPr>
              <a:t>Представља механизам настанка структурних и функционалних оштећења која настају под дејством етиолошких фактора болести.</a:t>
            </a:r>
          </a:p>
          <a:p>
            <a:pPr marL="265176" lvl="0" indent="-265176" defTabSz="914400">
              <a:lnSpc>
                <a:spcPct val="80000"/>
              </a:lnSpc>
              <a:spcBef>
                <a:spcPts val="250"/>
              </a:spcBef>
              <a:buNone/>
              <a:defRPr/>
            </a:pPr>
            <a:endParaRPr lang="sr-Cyrl-RS" sz="2000" b="1" dirty="0">
              <a:latin typeface="Arial" pitchFamily="34" charset="0"/>
              <a:cs typeface="Arial" pitchFamily="34" charset="0"/>
            </a:endParaRPr>
          </a:p>
          <a:p>
            <a:pPr marL="265176" lvl="0" indent="-265176" defTabSz="914400">
              <a:lnSpc>
                <a:spcPct val="80000"/>
              </a:lnSpc>
              <a:spcBef>
                <a:spcPts val="250"/>
              </a:spcBef>
              <a:buNone/>
              <a:defRPr/>
            </a:pPr>
            <a:endParaRPr lang="sr-Cyrl-RS" sz="2000" b="1" dirty="0" smtClean="0">
              <a:latin typeface="Arial" pitchFamily="34" charset="0"/>
              <a:cs typeface="Arial" pitchFamily="34" charset="0"/>
            </a:endParaRPr>
          </a:p>
          <a:p>
            <a:pPr lvl="1" defTabSz="914400">
              <a:lnSpc>
                <a:spcPct val="80000"/>
              </a:lnSpc>
              <a:spcBef>
                <a:spcPts val="250"/>
              </a:spcBef>
              <a:defRPr/>
            </a:pPr>
            <a:r>
              <a:rPr lang="sr-Latn-CS" altLang="sr-Latn-RS" sz="1600" b="1" kern="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СПОЉАШЊИ </a:t>
            </a:r>
            <a:r>
              <a:rPr lang="sr-Latn-CS" altLang="sr-Latn-RS" sz="1600" b="1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ФАКТОРИ </a:t>
            </a:r>
            <a:r>
              <a:rPr lang="sr-Latn-CS" altLang="sr-Latn-RS" sz="1600" b="1" kern="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ПАТОГЕНЕЗЕ</a:t>
            </a:r>
            <a:endParaRPr lang="sr-Cyrl-RS" altLang="sr-Latn-RS" sz="1600" b="1" kern="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857250" lvl="2" indent="0" defTabSz="914400">
              <a:lnSpc>
                <a:spcPct val="80000"/>
              </a:lnSpc>
              <a:spcBef>
                <a:spcPts val="250"/>
              </a:spcBef>
              <a:buNone/>
              <a:defRPr/>
            </a:pPr>
            <a:r>
              <a:rPr lang="sr-Latn-CS" altLang="sr-Latn-RS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спољашњи етиолошки чиниоци болести </a:t>
            </a:r>
            <a:endParaRPr lang="sr-Cyrl-RS" altLang="sr-Latn-RS" kern="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857250" lvl="2" indent="0" defTabSz="914400">
              <a:lnSpc>
                <a:spcPct val="80000"/>
              </a:lnSpc>
              <a:spcBef>
                <a:spcPts val="250"/>
              </a:spcBef>
              <a:buNone/>
              <a:defRPr/>
            </a:pPr>
            <a:endParaRPr lang="sr-Cyrl-RS" altLang="sr-Latn-RS" kern="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857250" lvl="2" indent="0" defTabSz="914400">
              <a:lnSpc>
                <a:spcPct val="80000"/>
              </a:lnSpc>
              <a:spcBef>
                <a:spcPts val="250"/>
              </a:spcBef>
              <a:buNone/>
              <a:defRPr/>
            </a:pPr>
            <a:endParaRPr lang="sr-Cyrl-RS" altLang="sr-Latn-RS" kern="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lvl="1" defTabSz="914400">
              <a:lnSpc>
                <a:spcPct val="80000"/>
              </a:lnSpc>
              <a:spcBef>
                <a:spcPts val="250"/>
              </a:spcBef>
              <a:defRPr/>
            </a:pPr>
            <a:r>
              <a:rPr lang="sr-Latn-CS" altLang="sr-Latn-RS" b="1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УНУТРАШЊИ ФАКТОРИ ПАТОГЕНЕЗЕ  </a:t>
            </a:r>
            <a:endParaRPr lang="sr-Cyrl-RS" altLang="sr-Latn-RS" sz="1800" b="1" kern="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914400" lvl="2" indent="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sr-Latn-CS" altLang="sr-Latn-RS" sz="1800" kern="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конституција</a:t>
            </a:r>
            <a:endParaRPr lang="sr-Latn-CS" altLang="sr-Latn-RS" sz="1800" kern="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914400" lvl="2" indent="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sr-Latn-CS" altLang="sr-Latn-RS" sz="1800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диспозиција</a:t>
            </a:r>
          </a:p>
          <a:p>
            <a:pPr marL="914400" lvl="2" indent="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sr-Latn-CS" altLang="sr-Latn-RS" sz="1800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имунитет</a:t>
            </a:r>
          </a:p>
          <a:p>
            <a:pPr marL="914400" lvl="2" indent="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sr-Latn-CS" altLang="sr-Latn-RS" sz="1800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животна доб</a:t>
            </a:r>
          </a:p>
          <a:p>
            <a:pPr marL="914400" lvl="2" indent="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sr-Cyrl-RS" altLang="sr-Latn-RS" sz="1800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п</a:t>
            </a:r>
            <a:r>
              <a:rPr lang="sr-Latn-CS" altLang="sr-Latn-RS" sz="1800" kern="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ол</a:t>
            </a:r>
            <a:endParaRPr lang="sr-Cyrl-RS" altLang="sr-Latn-RS" sz="1800" kern="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lvl="2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lang="sr-Cyrl-CS" altLang="sr-Latn-RS" sz="1800" b="1" kern="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lvl="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sr-Cyrl-CS" altLang="sr-Latn-RS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У зависности од међусобног односа спољашњих и унутрашњих чиниоца патогенезе </a:t>
            </a:r>
            <a:r>
              <a:rPr lang="sr-Cyrl-CS" altLang="sr-Latn-RS" kern="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једна иста </a:t>
            </a:r>
            <a:r>
              <a:rPr lang="sr-Cyrl-CS" altLang="sr-Latn-RS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болест се испољава на различите начине у разних </a:t>
            </a:r>
            <a:r>
              <a:rPr lang="sr-Cyrl-CS" altLang="sr-Latn-RS" kern="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особа.</a:t>
            </a:r>
          </a:p>
          <a:p>
            <a:pPr lvl="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endParaRPr lang="sr-Cyrl-CS" altLang="sr-Latn-RS" sz="1600" b="1" kern="0" dirty="0">
              <a:solidFill>
                <a:srgbClr val="808080"/>
              </a:solidFill>
              <a:latin typeface="Times New Roman" panose="02020603050405020304" pitchFamily="18" charset="0"/>
            </a:endParaRP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3235038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546"/>
    </mc:Choice>
    <mc:Fallback>
      <p:transition spd="slow" advTm="35546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Клиничка слика болести</a:t>
            </a: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9618133" cy="3880773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err="1" smtClean="0"/>
              <a:t>Представља</a:t>
            </a:r>
            <a:r>
              <a:rPr lang="ru-RU" dirty="0" smtClean="0"/>
              <a:t> </a:t>
            </a:r>
            <a:r>
              <a:rPr lang="ru-RU" dirty="0"/>
              <a:t>скуп </a:t>
            </a:r>
            <a:r>
              <a:rPr lang="ru-RU" dirty="0" err="1"/>
              <a:t>типичних</a:t>
            </a:r>
            <a:r>
              <a:rPr lang="ru-RU" dirty="0"/>
              <a:t> и </a:t>
            </a:r>
            <a:r>
              <a:rPr lang="ru-RU" dirty="0" err="1"/>
              <a:t>карактеристичних</a:t>
            </a:r>
            <a:r>
              <a:rPr lang="ru-RU" dirty="0"/>
              <a:t> </a:t>
            </a:r>
            <a:r>
              <a:rPr lang="ru-RU" dirty="0" err="1" smtClean="0"/>
              <a:t>симтома</a:t>
            </a:r>
            <a:r>
              <a:rPr lang="ru-RU" dirty="0" smtClean="0"/>
              <a:t> и </a:t>
            </a:r>
            <a:r>
              <a:rPr lang="ru-RU" dirty="0" err="1" smtClean="0"/>
              <a:t>знакова</a:t>
            </a:r>
            <a:r>
              <a:rPr lang="ru-RU" dirty="0"/>
              <a:t> </a:t>
            </a:r>
            <a:r>
              <a:rPr lang="ru-RU" dirty="0" err="1" smtClean="0"/>
              <a:t>болести</a:t>
            </a:r>
            <a:r>
              <a:rPr lang="ru-RU" dirty="0" smtClean="0"/>
              <a:t>.</a:t>
            </a:r>
            <a:endParaRPr lang="ru-RU" dirty="0"/>
          </a:p>
          <a:p>
            <a:pPr lvl="1"/>
            <a:r>
              <a:rPr lang="ru-RU" dirty="0"/>
              <a:t>     </a:t>
            </a:r>
            <a:r>
              <a:rPr lang="ru-RU" dirty="0" err="1" smtClean="0"/>
              <a:t>субјективних</a:t>
            </a:r>
            <a:r>
              <a:rPr lang="ru-RU" dirty="0" smtClean="0"/>
              <a:t> </a:t>
            </a:r>
            <a:r>
              <a:rPr lang="ru-RU" dirty="0" err="1"/>
              <a:t>тегоба</a:t>
            </a:r>
            <a:r>
              <a:rPr lang="ru-RU" dirty="0"/>
              <a:t> (</a:t>
            </a:r>
            <a:r>
              <a:rPr lang="ru-RU" dirty="0" err="1"/>
              <a:t>СИМПТОМИ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r>
              <a:rPr lang="ru-RU" dirty="0"/>
              <a:t>) и </a:t>
            </a:r>
          </a:p>
          <a:p>
            <a:pPr lvl="1"/>
            <a:r>
              <a:rPr lang="ru-RU" dirty="0"/>
              <a:t>     </a:t>
            </a:r>
            <a:r>
              <a:rPr lang="ru-RU" dirty="0" err="1" smtClean="0"/>
              <a:t>објективних</a:t>
            </a:r>
            <a:r>
              <a:rPr lang="ru-RU" dirty="0" smtClean="0"/>
              <a:t> </a:t>
            </a:r>
            <a:r>
              <a:rPr lang="ru-RU" dirty="0"/>
              <a:t>промена (</a:t>
            </a:r>
            <a:r>
              <a:rPr lang="ru-RU" dirty="0" err="1"/>
              <a:t>ЗНАЦИ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r>
              <a:rPr lang="ru-RU" dirty="0"/>
              <a:t>)</a:t>
            </a:r>
          </a:p>
          <a:p>
            <a:endParaRPr lang="ru-RU" dirty="0"/>
          </a:p>
          <a:p>
            <a:r>
              <a:rPr lang="ru-RU" dirty="0"/>
              <a:t> </a:t>
            </a:r>
            <a:r>
              <a:rPr lang="sr-Latn-RS" dirty="0" err="1"/>
              <a:t>O</a:t>
            </a:r>
            <a:r>
              <a:rPr lang="ru-RU" dirty="0" err="1" smtClean="0"/>
              <a:t>бухвата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err="1"/>
              <a:t>карактеристичне</a:t>
            </a:r>
            <a:r>
              <a:rPr lang="ru-RU" dirty="0"/>
              <a:t> </a:t>
            </a:r>
            <a:r>
              <a:rPr lang="ru-RU" dirty="0" err="1"/>
              <a:t>морфолошко-фукцијске</a:t>
            </a:r>
            <a:r>
              <a:rPr lang="ru-RU" dirty="0"/>
              <a:t> </a:t>
            </a:r>
            <a:r>
              <a:rPr lang="ru-RU" dirty="0" err="1"/>
              <a:t>поремећаје</a:t>
            </a:r>
            <a:r>
              <a:rPr lang="ru-RU" dirty="0"/>
              <a:t> </a:t>
            </a:r>
            <a:r>
              <a:rPr lang="ru-RU" dirty="0" err="1"/>
              <a:t>који</a:t>
            </a:r>
            <a:r>
              <a:rPr lang="ru-RU" dirty="0"/>
              <a:t> се </a:t>
            </a:r>
            <a:r>
              <a:rPr lang="ru-RU" dirty="0" err="1"/>
              <a:t>доказују</a:t>
            </a:r>
            <a:r>
              <a:rPr lang="ru-RU" dirty="0"/>
              <a:t> </a:t>
            </a:r>
            <a:r>
              <a:rPr lang="ru-RU" dirty="0" err="1"/>
              <a:t>посебним</a:t>
            </a:r>
            <a:r>
              <a:rPr lang="ru-RU" dirty="0"/>
              <a:t> </a:t>
            </a:r>
            <a:r>
              <a:rPr lang="ru-RU" dirty="0" err="1"/>
              <a:t>методама</a:t>
            </a:r>
            <a:r>
              <a:rPr lang="ru-RU" dirty="0"/>
              <a:t> </a:t>
            </a:r>
            <a:r>
              <a:rPr lang="ru-RU" dirty="0" err="1"/>
              <a:t>испитивања</a:t>
            </a:r>
            <a:endParaRPr lang="ru-RU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584546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516"/>
    </mc:Choice>
    <mc:Fallback>
      <p:transition spd="slow" advTm="26516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1500</TotalTime>
  <Words>3841</Words>
  <Application>Microsoft Office PowerPoint</Application>
  <PresentationFormat>Custom</PresentationFormat>
  <Paragraphs>531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Facet</vt:lpstr>
      <vt:lpstr>Slide 1</vt:lpstr>
      <vt:lpstr>Појам здравља и појам болести</vt:lpstr>
      <vt:lpstr>Појам здравља</vt:lpstr>
      <vt:lpstr>Основне одлике болести</vt:lpstr>
      <vt:lpstr>Спољашњи (егзогени) етиолошки фактори болести</vt:lpstr>
      <vt:lpstr>Унутрашњи (ендогени) етиолошки фактори болести</vt:lpstr>
      <vt:lpstr>Slide 7</vt:lpstr>
      <vt:lpstr>Патогенеза болести </vt:lpstr>
      <vt:lpstr>Клиничка слика болести</vt:lpstr>
      <vt:lpstr>Утврђивање болести – постављање дијагнозе</vt:lpstr>
      <vt:lpstr>Преглед болесника</vt:lpstr>
      <vt:lpstr>Slide 12</vt:lpstr>
      <vt:lpstr>Анамнеза</vt:lpstr>
      <vt:lpstr>Slide 14</vt:lpstr>
      <vt:lpstr>Лични подаци</vt:lpstr>
      <vt:lpstr>Главне тегобе и садашња болест</vt:lpstr>
      <vt:lpstr>Испитивање анамнезе по системима</vt:lpstr>
      <vt:lpstr>Опште појаве (општи, неспецифични симптоми)</vt:lpstr>
      <vt:lpstr>Респираторни систем</vt:lpstr>
      <vt:lpstr>Респираторни систем</vt:lpstr>
      <vt:lpstr>Респираторни систем</vt:lpstr>
      <vt:lpstr>Респираторни систем</vt:lpstr>
      <vt:lpstr>Кардиоваскуларни систем</vt:lpstr>
      <vt:lpstr>Кардиоваскуларни систем</vt:lpstr>
      <vt:lpstr>Кардиоваскуларни систем</vt:lpstr>
      <vt:lpstr>ГАСТРОИНТЕСТИНАЛНИ СИСТЕМ </vt:lpstr>
      <vt:lpstr>ГАСТРОИНТЕСТИНАЛНИ СИСТЕМ</vt:lpstr>
      <vt:lpstr>Хематопоезни систем</vt:lpstr>
      <vt:lpstr>Ендокрини систем</vt:lpstr>
      <vt:lpstr>Урогенитални систем</vt:lpstr>
      <vt:lpstr>Локомоторни и централни нервни систем</vt:lpstr>
      <vt:lpstr>Лична анаменза</vt:lpstr>
      <vt:lpstr>Породична анамнеза</vt:lpstr>
      <vt:lpstr>Социјално-епидемиолшка анамнеза</vt:lpstr>
      <vt:lpstr>Објективан (физикални) преглед болесника</vt:lpstr>
      <vt:lpstr>Неопходни услови за обовљање физикалног прегледа</vt:lpstr>
      <vt:lpstr>Инспекција</vt:lpstr>
      <vt:lpstr>Општа инспекција</vt:lpstr>
      <vt:lpstr>Општа инспекција</vt:lpstr>
      <vt:lpstr>Општа инспекција</vt:lpstr>
      <vt:lpstr>Палпација</vt:lpstr>
      <vt:lpstr>Перкусија</vt:lpstr>
      <vt:lpstr>Перкусија</vt:lpstr>
      <vt:lpstr>Аускултација</vt:lpstr>
      <vt:lpstr>Аускултација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Windows User</cp:lastModifiedBy>
  <cp:revision>118</cp:revision>
  <dcterms:created xsi:type="dcterms:W3CDTF">2020-08-29T14:35:54Z</dcterms:created>
  <dcterms:modified xsi:type="dcterms:W3CDTF">2020-09-30T23:03:34Z</dcterms:modified>
</cp:coreProperties>
</file>